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58" r:id="rId4"/>
    <p:sldId id="259" r:id="rId5"/>
    <p:sldId id="271" r:id="rId6"/>
    <p:sldId id="260" r:id="rId7"/>
    <p:sldId id="262" r:id="rId8"/>
    <p:sldId id="265" r:id="rId9"/>
    <p:sldId id="266" r:id="rId10"/>
    <p:sldId id="274" r:id="rId11"/>
    <p:sldId id="275" r:id="rId12"/>
    <p:sldId id="270" r:id="rId13"/>
    <p:sldId id="277" r:id="rId14"/>
    <p:sldId id="276" r:id="rId15"/>
  </p:sldIdLst>
  <p:sldSz cx="12192000" cy="6858000"/>
  <p:notesSz cx="6858000" cy="9144000"/>
  <p:defaultTextStyle>
    <a:defPPr>
      <a:defRPr lang="ko-K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EC7977-F196-0519-E823-643680FED509}" v="26" dt="2024-10-27T13:12:45.860"/>
    <p1510:client id="{70F0F993-3A13-759B-3824-04597A01A3F1}" v="997" dt="2024-10-27T11:56:35.331"/>
    <p1510:client id="{BCD3D42E-1634-4FEC-9B9F-FACF6B07C415}" v="912" dt="2024-10-27T13:12:10.509"/>
    <p1510:client id="{E3EDF59B-E55E-6A03-8991-C8DFB508CC3D}" v="1532" dt="2024-10-27T13:14:55.478"/>
    <p1510:client id="{FB922373-11D4-F4F6-47F6-C27B9A7A21F7}" v="1634" dt="2024-10-27T13:04:40.4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89ACBD-339D-6FF6-B683-17A988ADA9E7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EBD5D9-E324-64C7-181A-CFBC868F67ED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EBD5D9-E324-64C7-181A-CFBC868F67E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4693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98F2663-D4E8-2CB0-1CEA-CF097B9DC9AA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98F2663-D4E8-2CB0-1CEA-CF097B9DC9AA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6502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609184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34835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84655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B24364-801D-0099-C6D7-621B20C6DDA1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92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5376F0-7163-1E79-A7CA-ECB92BAAA9E2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28049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40756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3551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8962B7-C2EE-D977-821F-4786C4FEEAE0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182200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7382657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46865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A27DB9-7BA7-3274-2146-2505192FBFEC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397105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794970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75977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BFC669-B6D8-68BB-1229-68D3A58697E1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316058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348512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18696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5696E7-FAF2-7D12-8A73-7C1CF82237F1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1D21F8A-8393-91B2-E444-9CA803AB57F5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F8742F-8405-0E39-75F0-902192D49149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87EB42-3FB7-5E41-A0BF-AB3C1711022E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제목 슬라이드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ko-KR"/>
              <a:t>마스터 제목 스타일 편집</a:t>
            </a:r>
            <a:endParaRPr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ko-KR"/>
              <a:t>클릭하여 마스터 부제목 스타일 편집</a:t>
            </a:r>
            <a:endParaRPr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제목 및 세로 텍스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ko-KR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  <a:p>
            <a:pPr lvl="1">
              <a:defRPr/>
            </a:pPr>
            <a:r>
              <a:rPr lang="ko-KR"/>
              <a:t>두 번째 수준</a:t>
            </a:r>
            <a:endParaRPr/>
          </a:p>
          <a:p>
            <a:pPr lvl="2">
              <a:defRPr/>
            </a:pPr>
            <a:r>
              <a:rPr lang="ko-KR"/>
              <a:t>세 번째 수준</a:t>
            </a:r>
            <a:endParaRPr/>
          </a:p>
          <a:p>
            <a:pPr lvl="3">
              <a:defRPr/>
            </a:pPr>
            <a:r>
              <a:rPr lang="ko-KR"/>
              <a:t>네 번째 수준</a:t>
            </a:r>
            <a:endParaRPr/>
          </a:p>
          <a:p>
            <a:pPr lvl="4">
              <a:defRPr/>
            </a:pPr>
            <a:r>
              <a:rPr lang="ko-KR"/>
              <a:t>다섯 번째 수준</a:t>
            </a:r>
            <a:endParaRPr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세로 제목 및 텍스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ko-KR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  <a:p>
            <a:pPr lvl="1">
              <a:defRPr/>
            </a:pPr>
            <a:r>
              <a:rPr lang="ko-KR"/>
              <a:t>두 번째 수준</a:t>
            </a:r>
            <a:endParaRPr/>
          </a:p>
          <a:p>
            <a:pPr lvl="2">
              <a:defRPr/>
            </a:pPr>
            <a:r>
              <a:rPr lang="ko-KR"/>
              <a:t>세 번째 수준</a:t>
            </a:r>
            <a:endParaRPr/>
          </a:p>
          <a:p>
            <a:pPr lvl="3">
              <a:defRPr/>
            </a:pPr>
            <a:r>
              <a:rPr lang="ko-KR"/>
              <a:t>네 번째 수준</a:t>
            </a:r>
            <a:endParaRPr/>
          </a:p>
          <a:p>
            <a:pPr lvl="4">
              <a:defRPr/>
            </a:pPr>
            <a:r>
              <a:rPr lang="ko-KR"/>
              <a:t>다섯 번째 수준</a:t>
            </a:r>
            <a:endParaRPr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제목 및 내용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ko-KR"/>
              <a:t>마스터 제목 스타일 편집</a:t>
            </a:r>
            <a:endParaRPr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  <a:p>
            <a:pPr lvl="1">
              <a:defRPr/>
            </a:pPr>
            <a:r>
              <a:rPr lang="ko-KR"/>
              <a:t>두 번째 수준</a:t>
            </a:r>
            <a:endParaRPr/>
          </a:p>
          <a:p>
            <a:pPr lvl="2">
              <a:defRPr/>
            </a:pPr>
            <a:r>
              <a:rPr lang="ko-KR"/>
              <a:t>세 번째 수준</a:t>
            </a:r>
            <a:endParaRPr/>
          </a:p>
          <a:p>
            <a:pPr lvl="3">
              <a:defRPr/>
            </a:pPr>
            <a:r>
              <a:rPr lang="ko-KR"/>
              <a:t>네 번째 수준</a:t>
            </a:r>
            <a:endParaRPr/>
          </a:p>
          <a:p>
            <a:pPr lvl="4">
              <a:defRPr/>
            </a:pPr>
            <a:r>
              <a:rPr lang="ko-KR"/>
              <a:t>다섯 번째 수준</a:t>
            </a:r>
            <a:endParaRPr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구역 머리글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ko-KR"/>
              <a:t>마스터 제목 스타일 편집</a:t>
            </a:r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콘텐츠 2개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ko-KR"/>
              <a:t>마스터 제목 스타일 편집</a:t>
            </a:r>
            <a:endParaRPr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  <a:p>
            <a:pPr lvl="1">
              <a:defRPr/>
            </a:pPr>
            <a:r>
              <a:rPr lang="ko-KR"/>
              <a:t>두 번째 수준</a:t>
            </a:r>
            <a:endParaRPr/>
          </a:p>
          <a:p>
            <a:pPr lvl="2">
              <a:defRPr/>
            </a:pPr>
            <a:r>
              <a:rPr lang="ko-KR"/>
              <a:t>세 번째 수준</a:t>
            </a:r>
            <a:endParaRPr/>
          </a:p>
          <a:p>
            <a:pPr lvl="3">
              <a:defRPr/>
            </a:pPr>
            <a:r>
              <a:rPr lang="ko-KR"/>
              <a:t>네 번째 수준</a:t>
            </a:r>
            <a:endParaRPr/>
          </a:p>
          <a:p>
            <a:pPr lvl="4">
              <a:defRPr/>
            </a:pPr>
            <a:r>
              <a:rPr lang="ko-KR"/>
              <a:t>다섯 번째 수준</a:t>
            </a:r>
            <a:endParaRPr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  <a:p>
            <a:pPr lvl="1">
              <a:defRPr/>
            </a:pPr>
            <a:r>
              <a:rPr lang="ko-KR"/>
              <a:t>두 번째 수준</a:t>
            </a:r>
            <a:endParaRPr/>
          </a:p>
          <a:p>
            <a:pPr lvl="2">
              <a:defRPr/>
            </a:pPr>
            <a:r>
              <a:rPr lang="ko-KR"/>
              <a:t>세 번째 수준</a:t>
            </a:r>
            <a:endParaRPr/>
          </a:p>
          <a:p>
            <a:pPr lvl="3">
              <a:defRPr/>
            </a:pPr>
            <a:r>
              <a:rPr lang="ko-KR"/>
              <a:t>네 번째 수준</a:t>
            </a:r>
            <a:endParaRPr/>
          </a:p>
          <a:p>
            <a:pPr lvl="4">
              <a:defRPr/>
            </a:pPr>
            <a:r>
              <a:rPr lang="ko-KR"/>
              <a:t>다섯 번째 수준</a:t>
            </a:r>
            <a:endParaRPr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비교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ko-KR"/>
              <a:t>마스터 제목 스타일 편집</a:t>
            </a:r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  <a:p>
            <a:pPr lvl="1">
              <a:defRPr/>
            </a:pPr>
            <a:r>
              <a:rPr lang="ko-KR"/>
              <a:t>두 번째 수준</a:t>
            </a:r>
            <a:endParaRPr/>
          </a:p>
          <a:p>
            <a:pPr lvl="2">
              <a:defRPr/>
            </a:pPr>
            <a:r>
              <a:rPr lang="ko-KR"/>
              <a:t>세 번째 수준</a:t>
            </a:r>
            <a:endParaRPr/>
          </a:p>
          <a:p>
            <a:pPr lvl="3">
              <a:defRPr/>
            </a:pPr>
            <a:r>
              <a:rPr lang="ko-KR"/>
              <a:t>네 번째 수준</a:t>
            </a:r>
            <a:endParaRPr/>
          </a:p>
          <a:p>
            <a:pPr lvl="4">
              <a:defRPr/>
            </a:pPr>
            <a:r>
              <a:rPr lang="ko-KR"/>
              <a:t>다섯 번째 수준</a:t>
            </a:r>
            <a:endParaRPr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  <a:p>
            <a:pPr lvl="1">
              <a:defRPr/>
            </a:pPr>
            <a:r>
              <a:rPr lang="ko-KR"/>
              <a:t>두 번째 수준</a:t>
            </a:r>
            <a:endParaRPr/>
          </a:p>
          <a:p>
            <a:pPr lvl="2">
              <a:defRPr/>
            </a:pPr>
            <a:r>
              <a:rPr lang="ko-KR"/>
              <a:t>세 번째 수준</a:t>
            </a:r>
            <a:endParaRPr/>
          </a:p>
          <a:p>
            <a:pPr lvl="3">
              <a:defRPr/>
            </a:pPr>
            <a:r>
              <a:rPr lang="ko-KR"/>
              <a:t>네 번째 수준</a:t>
            </a:r>
            <a:endParaRPr/>
          </a:p>
          <a:p>
            <a:pPr lvl="4">
              <a:defRPr/>
            </a:pPr>
            <a:r>
              <a:rPr lang="ko-KR"/>
              <a:t>다섯 번째 수준</a:t>
            </a:r>
            <a:endParaRPr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제목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ko-KR"/>
              <a:t>마스터 제목 스타일 편집</a:t>
            </a:r>
            <a:endParaRPr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빈 화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캡션 있는 콘텐츠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ko-KR"/>
              <a:t>마스터 제목 스타일 편집</a:t>
            </a:r>
            <a:endParaRPr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  <a:p>
            <a:pPr lvl="1">
              <a:defRPr/>
            </a:pPr>
            <a:r>
              <a:rPr lang="ko-KR"/>
              <a:t>두 번째 수준</a:t>
            </a:r>
            <a:endParaRPr/>
          </a:p>
          <a:p>
            <a:pPr lvl="2">
              <a:defRPr/>
            </a:pPr>
            <a:r>
              <a:rPr lang="ko-KR"/>
              <a:t>세 번째 수준</a:t>
            </a:r>
            <a:endParaRPr/>
          </a:p>
          <a:p>
            <a:pPr lvl="3">
              <a:defRPr/>
            </a:pPr>
            <a:r>
              <a:rPr lang="ko-KR"/>
              <a:t>네 번째 수준</a:t>
            </a:r>
            <a:endParaRPr/>
          </a:p>
          <a:p>
            <a:pPr lvl="4">
              <a:defRPr/>
            </a:pPr>
            <a:r>
              <a:rPr lang="ko-KR"/>
              <a:t>다섯 번째 수준</a:t>
            </a:r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캡션 있는 그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ko-KR"/>
              <a:t>마스터 제목 스타일 편집</a:t>
            </a:r>
            <a:endParaRPr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ko-KR"/>
              <a:t>마스터 제목 스타일 편집</a:t>
            </a:r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ko-KR"/>
              <a:t>마스터 텍스트 스타일을 편집하려면 클릭</a:t>
            </a:r>
            <a:endParaRPr/>
          </a:p>
          <a:p>
            <a:pPr lvl="1">
              <a:defRPr/>
            </a:pPr>
            <a:r>
              <a:rPr lang="ko-KR"/>
              <a:t>두 번째 수준</a:t>
            </a:r>
            <a:endParaRPr/>
          </a:p>
          <a:p>
            <a:pPr lvl="2">
              <a:defRPr/>
            </a:pPr>
            <a:r>
              <a:rPr lang="ko-KR"/>
              <a:t>세 번째 수준</a:t>
            </a:r>
            <a:endParaRPr/>
          </a:p>
          <a:p>
            <a:pPr lvl="3">
              <a:defRPr/>
            </a:pPr>
            <a:r>
              <a:rPr lang="ko-KR"/>
              <a:t>네 번째 수준</a:t>
            </a:r>
            <a:endParaRPr/>
          </a:p>
          <a:p>
            <a:pPr lvl="4">
              <a:defRPr/>
            </a:pPr>
            <a:r>
              <a:rPr lang="ko-KR"/>
              <a:t>다섯 번째 수준</a:t>
            </a:r>
            <a:endParaRPr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7F83E6EE-75C4-4DA5-A384-94CB02F49CA1}" type="datetimeFigureOut">
              <a:rPr lang="en-US" altLang="ko-KR"/>
              <a:t>10/27/2024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8809559D-8B55-4EBB-B846-172C117A01E0}" type="slidenum">
              <a:rPr lang="en-US" altLang="ko-KR"/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0" y="5704114"/>
            <a:ext cx="12192000" cy="1153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>
              <a:solidFill>
                <a:srgbClr val="595959"/>
              </a:solidFill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0" y="5334780"/>
            <a:ext cx="12192000" cy="369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>
              <a:solidFill>
                <a:srgbClr val="595959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 bwMode="auto">
          <a:xfrm>
            <a:off x="725714" y="0"/>
            <a:ext cx="187597" cy="3889829"/>
            <a:chOff x="725714" y="0"/>
            <a:chExt cx="187597" cy="3889829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725714" y="0"/>
              <a:ext cx="45719" cy="38898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748573" y="2010224"/>
              <a:ext cx="164738" cy="18796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4" name="TextBox 3"/>
          <p:cNvSpPr txBox="1"/>
          <p:nvPr/>
        </p:nvSpPr>
        <p:spPr bwMode="auto">
          <a:xfrm>
            <a:off x="6245954" y="76985"/>
            <a:ext cx="594585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chemeClr val="bg2">
                    <a:lumMod val="90000"/>
                  </a:schemeClr>
                </a:solidFill>
              </a:rPr>
              <a:t>2024 </a:t>
            </a:r>
            <a:r>
              <a:rPr lang="ko-KR" sz="1400" b="1">
                <a:solidFill>
                  <a:schemeClr val="bg2">
                    <a:lumMod val="90000"/>
                  </a:schemeClr>
                </a:solidFill>
              </a:rPr>
              <a:t>동남권 </a:t>
            </a:r>
            <a:r>
              <a:rPr lang="en-US" sz="1400" b="1">
                <a:solidFill>
                  <a:schemeClr val="bg2">
                    <a:lumMod val="90000"/>
                  </a:schemeClr>
                </a:solidFill>
              </a:rPr>
              <a:t>ICT </a:t>
            </a:r>
            <a:r>
              <a:rPr lang="ko-KR" sz="1400" b="1">
                <a:solidFill>
                  <a:schemeClr val="bg2">
                    <a:lumMod val="90000"/>
                  </a:schemeClr>
                </a:solidFill>
              </a:rPr>
              <a:t>이노베이션스퀘어 확산사업 온라인코딩 과정 프로젝트</a:t>
            </a:r>
            <a:endParaRPr lang="ko-KR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219199" y="2010224"/>
            <a:ext cx="9071429" cy="187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sz="4800" b="1" i="1" u="none" strike="noStrike" cap="none" spc="0" err="1">
                <a:solidFill>
                  <a:schemeClr val="tx1">
                    <a:lumMod val="76000"/>
                    <a:lumOff val="24000"/>
                  </a:schemeClr>
                </a:solidFill>
                <a:latin typeface="맑은 고딕"/>
                <a:ea typeface="맑은 고딕"/>
                <a:cs typeface="맑은 고딕"/>
              </a:rPr>
              <a:t>책책책</a:t>
            </a:r>
            <a:r>
              <a:rPr lang="ko-KR" sz="4800" b="1" i="1" u="none" strike="noStrike" cap="none" spc="0">
                <a:solidFill>
                  <a:schemeClr val="tx1">
                    <a:lumMod val="76000"/>
                    <a:lumOff val="24000"/>
                  </a:schemeClr>
                </a:solidFill>
                <a:latin typeface="맑은 고딕"/>
                <a:ea typeface="맑은 고딕"/>
                <a:cs typeface="맑은 고딕"/>
              </a:rPr>
              <a:t>, 책을 읽읍시다!</a:t>
            </a:r>
            <a:endParaRPr lang="ko-KR" altLang="en-US" sz="4800" b="1" i="1">
              <a:solidFill>
                <a:schemeClr val="tx1">
                  <a:lumMod val="76000"/>
                  <a:lumOff val="24000"/>
                </a:schemeClr>
              </a:solidFill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51238" y="6019633"/>
            <a:ext cx="2500894" cy="510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sz="2000" i="1">
                <a:solidFill>
                  <a:schemeClr val="tx1">
                    <a:lumMod val="65000"/>
                    <a:lumOff val="35000"/>
                  </a:schemeClr>
                </a:solidFill>
              </a:rPr>
              <a:t>한국표준협회</a:t>
            </a:r>
            <a:endParaRPr lang="ko-K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750681" y="5916133"/>
            <a:ext cx="2500894" cy="719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b="0" i="1" u="none" strike="noStrike" cap="none" spc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김아경</a:t>
            </a:r>
            <a:endParaRPr lang="ko-KR" altLang="en-US" sz="2000" b="0" i="1">
              <a:solidFill>
                <a:srgbClr val="595959"/>
              </a:solidFill>
            </a:endParaRPr>
          </a:p>
          <a:p>
            <a:pPr algn="ctr">
              <a:defRPr/>
            </a:pPr>
            <a:r>
              <a:rPr lang="ko-KR" altLang="en-US" sz="2000" b="0" i="1" u="none" strike="noStrike" cap="none" spc="0">
                <a:solidFill>
                  <a:srgbClr val="595959"/>
                </a:solidFill>
                <a:latin typeface="맑은 고딕"/>
                <a:ea typeface="Arial"/>
                <a:cs typeface="Arial"/>
              </a:rPr>
              <a:t>김수진</a:t>
            </a:r>
            <a:r>
              <a:rPr lang="en-US" altLang="ko-KR" sz="2000" b="0" i="1" u="none" strike="noStrike" cap="none" spc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2000" b="0" i="1" u="none" strike="noStrike" cap="none" spc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문숙영</a:t>
            </a:r>
            <a:endParaRPr lang="ko-KR" altLang="en-US" sz="2000" i="1">
              <a:solidFill>
                <a:srgbClr val="595959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368799" y="4101848"/>
            <a:ext cx="2500894" cy="510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2000" i="1">
                <a:solidFill>
                  <a:schemeClr val="tx1">
                    <a:lumMod val="65000"/>
                    <a:lumOff val="35000"/>
                  </a:schemeClr>
                </a:solidFill>
              </a:rPr>
              <a:t>2024.10.27</a:t>
            </a:r>
            <a:endParaRPr lang="ko-KR" sz="20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065835" y="5916133"/>
            <a:ext cx="2500894" cy="719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i="1">
                <a:solidFill>
                  <a:srgbClr val="595959"/>
                </a:solidFill>
              </a:rPr>
              <a:t>팀장</a:t>
            </a:r>
          </a:p>
          <a:p>
            <a:pPr algn="ctr">
              <a:defRPr/>
            </a:pPr>
            <a:r>
              <a:rPr lang="ko-KR" altLang="en-US" sz="2000" i="1">
                <a:solidFill>
                  <a:srgbClr val="595959"/>
                </a:solidFill>
              </a:rPr>
              <a:t>팀원</a:t>
            </a:r>
            <a:endParaRPr lang="ko-KR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 bwMode="auto">
          <a:xfrm>
            <a:off x="981710" y="474345"/>
            <a:ext cx="11210290" cy="201930"/>
            <a:chOff x="981710" y="474345"/>
            <a:chExt cx="11210290" cy="201930"/>
          </a:xfrm>
        </p:grpSpPr>
        <p:sp>
          <p:nvSpPr>
            <p:cNvPr id="4" name="직사각형 3"/>
            <p:cNvSpPr/>
            <p:nvPr/>
          </p:nvSpPr>
          <p:spPr bwMode="auto">
            <a:xfrm rot="5400000">
              <a:off x="6563995" y="-4951730"/>
              <a:ext cx="45720" cy="11210290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5" name="직사각형 4"/>
            <p:cNvSpPr/>
            <p:nvPr/>
          </p:nvSpPr>
          <p:spPr bwMode="auto">
            <a:xfrm rot="5400000">
              <a:off x="1838960" y="-383540"/>
              <a:ext cx="164465" cy="1879600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6" name="사각형: 둥근 모서리 5"/>
          <p:cNvSpPr/>
          <p:nvPr/>
        </p:nvSpPr>
        <p:spPr bwMode="auto">
          <a:xfrm>
            <a:off x="981710" y="991235"/>
            <a:ext cx="1715770" cy="361315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06. Project Result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 bwMode="auto">
          <a:xfrm>
            <a:off x="554990" y="1426845"/>
            <a:ext cx="3409950" cy="67945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>
              <a:buFontTx/>
              <a:buNone/>
              <a:defRPr/>
            </a:pPr>
            <a:r>
              <a:rPr lang="ko-KR" sz="2400" b="1" i="1">
                <a:solidFill>
                  <a:srgbClr val="000000"/>
                </a:solidFill>
              </a:rPr>
              <a:t>프로젝트 결과</a:t>
            </a:r>
            <a:endParaRPr lang="ko-KR" altLang="en-US" sz="2400" b="1" i="1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 bwMode="auto">
          <a:xfrm>
            <a:off x="554990" y="2232660"/>
            <a:ext cx="2807335" cy="382270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>
              <a:buFontTx/>
              <a:buNone/>
              <a:defRPr/>
            </a:pPr>
            <a:r>
              <a:rPr lang="ko-KR" sz="1400" i="1">
                <a:solidFill>
                  <a:srgbClr val="000000"/>
                </a:solidFill>
              </a:rPr>
              <a:t>프로젝트 관련 내용 작성</a:t>
            </a:r>
            <a:endParaRPr lang="ko-KR" altLang="en-US" sz="1400" i="1">
              <a:solidFill>
                <a:srgbClr val="000000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1400" i="1">
              <a:solidFill>
                <a:srgbClr val="000000"/>
              </a:solidFill>
            </a:endParaRPr>
          </a:p>
          <a:p>
            <a:pPr marL="285750" indent="-285750" algn="just">
              <a:buFont typeface="맑은 고딕"/>
              <a:buChar char="-"/>
              <a:defRPr/>
            </a:pPr>
            <a:r>
              <a:rPr lang="ko-KR" sz="1400" i="1">
                <a:solidFill>
                  <a:srgbClr val="000000"/>
                </a:solidFill>
              </a:rPr>
              <a:t>유사도서 추천 프로젝트</a:t>
            </a:r>
            <a:endParaRPr lang="ko-KR" altLang="en-US" sz="1400" i="1">
              <a:solidFill>
                <a:srgbClr val="000000"/>
              </a:solidFill>
            </a:endParaRPr>
          </a:p>
          <a:p>
            <a:pPr marL="285750" indent="-285750" algn="just">
              <a:buFont typeface="맑은 고딕"/>
              <a:buChar char="-"/>
              <a:defRPr/>
            </a:pPr>
            <a:r>
              <a:rPr lang="ko-KR" sz="1400" i="1">
                <a:solidFill>
                  <a:srgbClr val="000000"/>
                </a:solidFill>
              </a:rPr>
              <a:t>도서를 검색하면 해당 도서를 소장한 도서관의 위치와 정보를 folium map을 통해 지도에 보여 줍니다.</a:t>
            </a:r>
            <a:endParaRPr lang="ko-KR" altLang="en-US" sz="1400" i="1">
              <a:solidFill>
                <a:srgbClr val="000000"/>
              </a:solidFill>
            </a:endParaRPr>
          </a:p>
          <a:p>
            <a:pPr marL="285750" indent="-285750" algn="just">
              <a:buFont typeface="맑은 고딕"/>
              <a:buChar char="-"/>
              <a:defRPr/>
            </a:pPr>
            <a:r>
              <a:rPr lang="ko-KR" sz="1400" i="1">
                <a:solidFill>
                  <a:srgbClr val="000000"/>
                </a:solidFill>
              </a:rPr>
              <a:t>검색한 도서와 가장 유사한 도서를 상위 5개 목록을 보여 줍니다.</a:t>
            </a:r>
            <a:endParaRPr lang="ko-KR" altLang="en-US" sz="1400" i="1">
              <a:solidFill>
                <a:srgbClr val="000000"/>
              </a:solidFill>
            </a:endParaRPr>
          </a:p>
          <a:p>
            <a:pPr marL="285750" indent="-285750" algn="just">
              <a:buFontTx/>
              <a:buNone/>
              <a:defRPr/>
            </a:pPr>
            <a:endParaRPr lang="ko-KR" altLang="en-US" sz="1400" i="1">
              <a:solidFill>
                <a:srgbClr val="000000"/>
              </a:solidFill>
            </a:endParaRPr>
          </a:p>
          <a:p>
            <a:pPr marL="285750" indent="-285750" algn="just">
              <a:buFontTx/>
              <a:buNone/>
              <a:defRPr/>
            </a:pPr>
            <a:endParaRPr lang="ko-KR" altLang="en-US" sz="1400" i="1">
              <a:solidFill>
                <a:srgbClr val="000000"/>
              </a:solidFill>
            </a:endParaRPr>
          </a:p>
          <a:p>
            <a:pPr marL="285750" indent="-285750" algn="just">
              <a:buFont typeface="맑은 고딕"/>
              <a:buChar char="-"/>
              <a:defRPr/>
            </a:pPr>
            <a:r>
              <a:rPr lang="ko-KR" sz="1400" i="1">
                <a:solidFill>
                  <a:srgbClr val="000000"/>
                </a:solidFill>
              </a:rPr>
              <a:t> Streamlit의 데이터 처리의 한계를 개선하기 위해 차원축소를 한 다음 코사인 유사도를 이용하여 유사 도서를 추천하는 시스템을 만들었습니다.</a:t>
            </a:r>
            <a:endParaRPr lang="ko-KR" altLang="en-US" sz="1400" i="1">
              <a:solidFill>
                <a:srgbClr val="000000"/>
              </a:solidFill>
            </a:endParaRPr>
          </a:p>
          <a:p>
            <a:pPr marL="285750" indent="-285750" algn="just">
              <a:buFont typeface="맑은 고딕"/>
              <a:buChar char="-"/>
              <a:defRPr/>
            </a:pPr>
            <a:endParaRPr lang="ko-KR" altLang="en-US" i="1">
              <a:solidFill>
                <a:srgbClr val="00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 bwMode="auto">
          <a:xfrm>
            <a:off x="3898873" y="5569585"/>
            <a:ext cx="7811770" cy="1020445"/>
            <a:chOff x="4220845" y="5569585"/>
            <a:chExt cx="7811770" cy="1020445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4220845" y="5569585"/>
              <a:ext cx="7811770" cy="71755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4220845" y="5641340"/>
              <a:ext cx="7811770" cy="94869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grpSp>
        <p:nvGrpSpPr>
          <p:cNvPr id="21" name="그룹 20"/>
          <p:cNvGrpSpPr>
            <a:grpSpLocks/>
          </p:cNvGrpSpPr>
          <p:nvPr/>
        </p:nvGrpSpPr>
        <p:grpSpPr bwMode="auto">
          <a:xfrm>
            <a:off x="3561153" y="220188"/>
            <a:ext cx="8305800" cy="5310505"/>
            <a:chOff x="3763010" y="178435"/>
            <a:chExt cx="8305800" cy="5310505"/>
          </a:xfrm>
          <a:solidFill>
            <a:schemeClr val="bg1"/>
          </a:solidFill>
        </p:grpSpPr>
        <p:sp>
          <p:nvSpPr>
            <p:cNvPr id="15" name="직사각형 14"/>
            <p:cNvSpPr>
              <a:spLocks/>
            </p:cNvSpPr>
            <p:nvPr/>
          </p:nvSpPr>
          <p:spPr bwMode="auto">
            <a:xfrm>
              <a:off x="3763010" y="178435"/>
              <a:ext cx="8305800" cy="5310505"/>
            </a:xfrm>
            <a:prstGeom prst="rect">
              <a:avLst/>
            </a:prstGeom>
            <a:grpFill/>
            <a:ln w="19050" cap="flat" cmpd="sng">
              <a:solidFill>
                <a:schemeClr val="tx2">
                  <a:lumMod val="10000"/>
                  <a:lumOff val="9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>
              <a:spLocks/>
            </p:cNvSpPr>
            <p:nvPr/>
          </p:nvSpPr>
          <p:spPr bwMode="auto">
            <a:xfrm>
              <a:off x="3763010" y="178435"/>
              <a:ext cx="8305800" cy="5310505"/>
            </a:xfrm>
            <a:prstGeom prst="rect">
              <a:avLst/>
            </a:prstGeom>
            <a:grpFill/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just">
                <a:buFontTx/>
                <a:buNone/>
                <a:defRPr/>
              </a:pPr>
              <a:endParaRPr lang="ko-KR" altLang="en-US" sz="1200" i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 bwMode="auto">
          <a:xfrm>
            <a:off x="3952535" y="5843270"/>
            <a:ext cx="775779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  <a:defRPr/>
            </a:pPr>
            <a:r>
              <a:rPr lang="ko-KR" sz="2300" b="1" i="1">
                <a:solidFill>
                  <a:srgbClr val="000000"/>
                </a:solidFill>
              </a:rPr>
              <a:t>검색한 도서의 지도 위치, 정보, 유사도서를 반환합니다.</a:t>
            </a:r>
            <a:endParaRPr lang="ko-KR" altLang="en-US" sz="2300" b="1" i="1">
              <a:solidFill>
                <a:srgbClr val="000000"/>
              </a:solidFill>
            </a:endParaRPr>
          </a:p>
        </p:txBody>
      </p:sp>
      <p:grpSp>
        <p:nvGrpSpPr>
          <p:cNvPr id="41" name="그룹 9"/>
          <p:cNvGrpSpPr>
            <a:grpSpLocks/>
          </p:cNvGrpSpPr>
          <p:nvPr/>
        </p:nvGrpSpPr>
        <p:grpSpPr>
          <a:xfrm>
            <a:off x="3564371" y="248920"/>
            <a:ext cx="2713990" cy="5170170"/>
            <a:chOff x="3693160" y="248920"/>
            <a:chExt cx="2713990" cy="5170170"/>
          </a:xfrm>
        </p:grpSpPr>
        <p:sp>
          <p:nvSpPr>
            <p:cNvPr id="27" name="TextBox 26"/>
            <p:cNvSpPr txBox="1">
              <a:spLocks/>
            </p:cNvSpPr>
            <p:nvPr/>
          </p:nvSpPr>
          <p:spPr bwMode="auto">
            <a:xfrm>
              <a:off x="3863975" y="248920"/>
              <a:ext cx="252095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  <a:defRPr/>
              </a:pPr>
              <a:r>
                <a:rPr lang="ko-KR" sz="1800" i="1">
                  <a:solidFill>
                    <a:srgbClr val="000000"/>
                  </a:solidFill>
                </a:rPr>
                <a:t>Intro</a:t>
              </a:r>
              <a:endParaRPr lang="ko-KR" altLang="en-US" sz="1800" i="1">
                <a:solidFill>
                  <a:srgbClr val="000000"/>
                </a:solidFill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 bwMode="auto">
            <a:xfrm>
              <a:off x="4107815" y="4681220"/>
              <a:ext cx="2084070" cy="7378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>
                <a:buFont typeface="Arial"/>
                <a:buChar char="•"/>
                <a:defRPr/>
              </a:pPr>
              <a:r>
                <a:rPr lang="ko-KR" sz="1400" b="0" i="0">
                  <a:solidFill>
                    <a:schemeClr val="tx1"/>
                  </a:solidFill>
                  <a:latin typeface="-apple-system" charset="0"/>
                </a:rPr>
                <a:t> Intro를 클릭하면 도서를 검색할 수 있는 검색창으로 이동합니다.</a:t>
              </a:r>
              <a:endParaRPr lang="ko-KR" altLang="en-US" sz="1400" b="0" i="0">
                <a:solidFill>
                  <a:schemeClr val="tx1"/>
                </a:solidFill>
                <a:latin typeface="-apple-system" charset="0"/>
              </a:endParaRPr>
            </a:p>
          </p:txBody>
        </p:sp>
        <p:pic>
          <p:nvPicPr>
            <p:cNvPr id="37" name="그림 1" descr="C:/Users/User/AppData/Roaming/PolarisOffice/ETemp/5192_23122416/fImage582614144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160" y="1351872"/>
              <a:ext cx="2713990" cy="3018676"/>
            </a:xfrm>
            <a:prstGeom prst="rect">
              <a:avLst/>
            </a:prstGeom>
            <a:noFill/>
          </p:spPr>
        </p:pic>
      </p:grpSp>
      <p:grpSp>
        <p:nvGrpSpPr>
          <p:cNvPr id="40" name="그룹 8"/>
          <p:cNvGrpSpPr>
            <a:grpSpLocks/>
          </p:cNvGrpSpPr>
          <p:nvPr/>
        </p:nvGrpSpPr>
        <p:grpSpPr>
          <a:xfrm>
            <a:off x="6452986" y="250825"/>
            <a:ext cx="2712720" cy="5245100"/>
            <a:chOff x="6581775" y="250825"/>
            <a:chExt cx="2712720" cy="5245100"/>
          </a:xfrm>
        </p:grpSpPr>
        <p:sp>
          <p:nvSpPr>
            <p:cNvPr id="28" name="TextBox 27"/>
            <p:cNvSpPr txBox="1">
              <a:spLocks/>
            </p:cNvSpPr>
            <p:nvPr/>
          </p:nvSpPr>
          <p:spPr bwMode="auto">
            <a:xfrm>
              <a:off x="7068185" y="250825"/>
              <a:ext cx="203136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  <a:defRPr/>
              </a:pPr>
              <a:r>
                <a:rPr lang="ko-KR" sz="1800" i="1" err="1">
                  <a:solidFill>
                    <a:srgbClr val="000000"/>
                  </a:solidFill>
                </a:rPr>
                <a:t>Find</a:t>
              </a:r>
              <a:r>
                <a:rPr lang="ko-KR" sz="1800" i="1">
                  <a:solidFill>
                    <a:srgbClr val="000000"/>
                  </a:solidFill>
                </a:rPr>
                <a:t> </a:t>
              </a:r>
              <a:r>
                <a:rPr lang="ko-KR" sz="1800" i="1" err="1">
                  <a:solidFill>
                    <a:srgbClr val="000000"/>
                  </a:solidFill>
                </a:rPr>
                <a:t>a</a:t>
              </a:r>
              <a:r>
                <a:rPr lang="ko-KR" sz="1800" i="1">
                  <a:solidFill>
                    <a:srgbClr val="000000"/>
                  </a:solidFill>
                </a:rPr>
                <a:t> </a:t>
              </a:r>
              <a:r>
                <a:rPr lang="en-US" altLang="ko-KR" i="1">
                  <a:solidFill>
                    <a:srgbClr val="000000"/>
                  </a:solidFill>
                </a:rPr>
                <a:t>Book-Map</a:t>
              </a:r>
              <a:endParaRPr lang="ko-KR" altLang="en-US" sz="1800" i="1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>
              <a:spLocks/>
            </p:cNvSpPr>
            <p:nvPr/>
          </p:nvSpPr>
          <p:spPr bwMode="auto">
            <a:xfrm>
              <a:off x="6802120" y="5066030"/>
              <a:ext cx="2270125" cy="4298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>
                <a:buFont typeface="Arial"/>
                <a:buChar char="•"/>
                <a:defRPr/>
              </a:pPr>
              <a:r>
                <a:rPr lang="ko-KR" sz="1100" b="0" i="0">
                  <a:solidFill>
                    <a:srgbClr val="111111"/>
                  </a:solidFill>
                  <a:latin typeface="-apple-system" charset="0"/>
                </a:rPr>
                <a:t>도서를 검색하면 소장목록과 소장도서관 위치가 지도에 뜹니다.</a:t>
              </a:r>
              <a:endParaRPr lang="ko-KR" altLang="en-US" sz="1100" b="0" i="0">
                <a:solidFill>
                  <a:srgbClr val="111111"/>
                </a:solidFill>
                <a:latin typeface="-apple-system" charset="0"/>
              </a:endParaRPr>
            </a:p>
          </p:txBody>
        </p:sp>
        <p:pic>
          <p:nvPicPr>
            <p:cNvPr id="38" name="그림 2" descr="C:/Users/User/AppData/Roaming/PolarisOffice/ETemp/5192_23122416/fImage2809304158467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775" y="690245"/>
              <a:ext cx="2712720" cy="4303395"/>
            </a:xfrm>
            <a:prstGeom prst="rect">
              <a:avLst/>
            </a:prstGeom>
            <a:noFill/>
          </p:spPr>
        </p:pic>
      </p:grpSp>
      <p:grpSp>
        <p:nvGrpSpPr>
          <p:cNvPr id="42" name="그룹 10"/>
          <p:cNvGrpSpPr>
            <a:grpSpLocks/>
          </p:cNvGrpSpPr>
          <p:nvPr/>
        </p:nvGrpSpPr>
        <p:grpSpPr>
          <a:xfrm>
            <a:off x="9146656" y="250190"/>
            <a:ext cx="2796540" cy="5122545"/>
            <a:chOff x="9275445" y="250190"/>
            <a:chExt cx="2796540" cy="5122545"/>
          </a:xfrm>
        </p:grpSpPr>
        <p:sp>
          <p:nvSpPr>
            <p:cNvPr id="29" name="TextBox 28"/>
            <p:cNvSpPr txBox="1">
              <a:spLocks/>
            </p:cNvSpPr>
            <p:nvPr/>
          </p:nvSpPr>
          <p:spPr bwMode="auto">
            <a:xfrm>
              <a:off x="9709150" y="250190"/>
              <a:ext cx="1931035" cy="5847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sz="1600" i="1" err="1">
                  <a:solidFill>
                    <a:srgbClr val="000000"/>
                  </a:solidFill>
                </a:rPr>
                <a:t>Find</a:t>
              </a:r>
              <a:r>
                <a:rPr lang="ko-KR" sz="1600" i="1">
                  <a:solidFill>
                    <a:srgbClr val="000000"/>
                  </a:solidFill>
                </a:rPr>
                <a:t> </a:t>
              </a:r>
              <a:r>
                <a:rPr lang="ko-KR" sz="1600" i="1" err="1">
                  <a:solidFill>
                    <a:srgbClr val="000000"/>
                  </a:solidFill>
                </a:rPr>
                <a:t>a</a:t>
              </a:r>
              <a:r>
                <a:rPr lang="ko-KR" sz="1600" i="1">
                  <a:solidFill>
                    <a:srgbClr val="000000"/>
                  </a:solidFill>
                </a:rPr>
                <a:t> </a:t>
              </a:r>
              <a:r>
                <a:rPr lang="en-US" altLang="ko-KR" sz="1600" i="1">
                  <a:solidFill>
                    <a:srgbClr val="000000"/>
                  </a:solidFill>
                </a:rPr>
                <a:t>Book-Recommandation</a:t>
              </a:r>
              <a:endParaRPr lang="ko-KR" altLang="en-US" sz="1600" i="1" err="1">
                <a:solidFill>
                  <a:srgbClr val="000000"/>
                </a:solidFill>
              </a:endParaRPr>
            </a:p>
          </p:txBody>
        </p:sp>
        <p:sp>
          <p:nvSpPr>
            <p:cNvPr id="36" name="TextBox 35"/>
            <p:cNvSpPr txBox="1">
              <a:spLocks/>
            </p:cNvSpPr>
            <p:nvPr/>
          </p:nvSpPr>
          <p:spPr bwMode="auto">
            <a:xfrm>
              <a:off x="9584690" y="4634865"/>
              <a:ext cx="2270125" cy="7378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>
                <a:buFont typeface="Arial"/>
                <a:buChar char="•"/>
                <a:defRPr/>
              </a:pPr>
              <a:r>
                <a:rPr lang="ko-KR" sz="1400" b="0" i="0">
                  <a:solidFill>
                    <a:srgbClr val="111111"/>
                  </a:solidFill>
                  <a:latin typeface="-apple-system" charset="0"/>
                </a:rPr>
                <a:t>차원축소를 한뒤 코사인 유사도를 통해 반환된 추천도서 목록을 보여줍니다.</a:t>
              </a:r>
              <a:endParaRPr lang="ko-KR" altLang="en-US" sz="1400" b="0" i="0">
                <a:solidFill>
                  <a:srgbClr val="111111"/>
                </a:solidFill>
                <a:latin typeface="-apple-system" charset="0"/>
              </a:endParaRPr>
            </a:p>
          </p:txBody>
        </p:sp>
        <p:pic>
          <p:nvPicPr>
            <p:cNvPr id="39" name="그림 7" descr="C:/Users/User/AppData/Roaming/PolarisOffice/ETemp/5192_23122416/fImage372554196334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5445" y="1595120"/>
              <a:ext cx="2796540" cy="248412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017987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 bwMode="auto">
          <a:xfrm>
            <a:off x="981710" y="474345"/>
            <a:ext cx="11210290" cy="201930"/>
            <a:chOff x="981710" y="474345"/>
            <a:chExt cx="11210290" cy="201930"/>
          </a:xfrm>
        </p:grpSpPr>
        <p:sp>
          <p:nvSpPr>
            <p:cNvPr id="4" name="직사각형 3"/>
            <p:cNvSpPr/>
            <p:nvPr/>
          </p:nvSpPr>
          <p:spPr bwMode="auto">
            <a:xfrm rot="5400000">
              <a:off x="6563995" y="-4951730"/>
              <a:ext cx="45720" cy="11210290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5" name="직사각형 4"/>
            <p:cNvSpPr/>
            <p:nvPr/>
          </p:nvSpPr>
          <p:spPr bwMode="auto">
            <a:xfrm rot="5400000">
              <a:off x="1838960" y="-383540"/>
              <a:ext cx="164465" cy="1879600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6" name="사각형: 둥근 모서리 5"/>
          <p:cNvSpPr/>
          <p:nvPr/>
        </p:nvSpPr>
        <p:spPr bwMode="auto">
          <a:xfrm>
            <a:off x="981710" y="991235"/>
            <a:ext cx="1715770" cy="361315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06. Project Result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 bwMode="auto">
          <a:xfrm>
            <a:off x="984287" y="2446423"/>
            <a:ext cx="2111331" cy="1162407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>
              <a:buFontTx/>
              <a:buNone/>
              <a:defRPr/>
            </a:pPr>
            <a:r>
              <a:rPr lang="ko-KR" sz="2800" b="1" i="1">
                <a:solidFill>
                  <a:srgbClr val="000000"/>
                </a:solidFill>
              </a:rPr>
              <a:t>프로젝트 </a:t>
            </a:r>
          </a:p>
          <a:p>
            <a:pPr algn="just">
              <a:defRPr/>
            </a:pPr>
            <a:r>
              <a:rPr lang="en-US" altLang="ko-KR" sz="2800" b="1" i="1" err="1">
                <a:solidFill>
                  <a:srgbClr val="000000"/>
                </a:solidFill>
              </a:rPr>
              <a:t>구현</a:t>
            </a:r>
            <a:r>
              <a:rPr lang="en-US" altLang="ko-KR" sz="2800" b="1" i="1">
                <a:solidFill>
                  <a:srgbClr val="000000"/>
                </a:solidFill>
              </a:rPr>
              <a:t> </a:t>
            </a:r>
            <a:r>
              <a:rPr lang="en-US" altLang="ko-KR" sz="2800" b="1" i="1" err="1">
                <a:solidFill>
                  <a:srgbClr val="000000"/>
                </a:solidFill>
              </a:rPr>
              <a:t>화면</a:t>
            </a:r>
            <a:endParaRPr lang="en-US" altLang="ko-KR" sz="2800" b="1" i="1">
              <a:solidFill>
                <a:srgbClr val="00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 bwMode="auto">
          <a:xfrm>
            <a:off x="3952534" y="5848604"/>
            <a:ext cx="7758109" cy="741225"/>
            <a:chOff x="4220845" y="5569585"/>
            <a:chExt cx="7811770" cy="1020445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4220845" y="5569585"/>
              <a:ext cx="7811770" cy="71755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4220845" y="5641340"/>
              <a:ext cx="7811770" cy="94869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grpSp>
        <p:nvGrpSpPr>
          <p:cNvPr id="21" name="그룹 20"/>
          <p:cNvGrpSpPr>
            <a:grpSpLocks/>
          </p:cNvGrpSpPr>
          <p:nvPr/>
        </p:nvGrpSpPr>
        <p:grpSpPr bwMode="auto">
          <a:xfrm>
            <a:off x="3561153" y="220188"/>
            <a:ext cx="8305800" cy="5310505"/>
            <a:chOff x="3763010" y="178435"/>
            <a:chExt cx="8305800" cy="5310505"/>
          </a:xfrm>
          <a:solidFill>
            <a:schemeClr val="bg1"/>
          </a:solidFill>
        </p:grpSpPr>
        <p:sp>
          <p:nvSpPr>
            <p:cNvPr id="15" name="직사각형 14"/>
            <p:cNvSpPr>
              <a:spLocks/>
            </p:cNvSpPr>
            <p:nvPr/>
          </p:nvSpPr>
          <p:spPr bwMode="auto">
            <a:xfrm>
              <a:off x="3763010" y="178435"/>
              <a:ext cx="8305800" cy="5310505"/>
            </a:xfrm>
            <a:prstGeom prst="rect">
              <a:avLst/>
            </a:prstGeom>
            <a:grpFill/>
            <a:ln w="19050" cap="flat" cmpd="sng">
              <a:solidFill>
                <a:schemeClr val="tx2">
                  <a:lumMod val="10000"/>
                  <a:lumOff val="9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>
              <a:spLocks/>
            </p:cNvSpPr>
            <p:nvPr/>
          </p:nvSpPr>
          <p:spPr bwMode="auto">
            <a:xfrm>
              <a:off x="3763010" y="178435"/>
              <a:ext cx="8305800" cy="5310505"/>
            </a:xfrm>
            <a:prstGeom prst="rect">
              <a:avLst/>
            </a:prstGeom>
            <a:grpFill/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just">
                <a:buFontTx/>
                <a:buNone/>
                <a:defRPr/>
              </a:pPr>
              <a:endParaRPr lang="ko-KR" altLang="en-US" sz="1200" i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 bwMode="auto">
          <a:xfrm>
            <a:off x="3952535" y="6025721"/>
            <a:ext cx="775779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  <a:defRPr/>
            </a:pPr>
            <a:r>
              <a:rPr lang="ko-KR" b="1" i="1">
                <a:solidFill>
                  <a:srgbClr val="000000"/>
                </a:solidFill>
              </a:rPr>
              <a:t>검색한 도서의 지도 위치, 정보, 유사도서를 반환합니다.</a:t>
            </a:r>
            <a:endParaRPr lang="ko-KR" altLang="en-US" b="1" i="1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 bwMode="auto">
          <a:xfrm>
            <a:off x="351950" y="4138645"/>
            <a:ext cx="2975528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buFont typeface="Arial"/>
              <a:buChar char="•"/>
              <a:defRPr/>
            </a:pPr>
            <a:r>
              <a:rPr lang="ko-KR" altLang="en-US" sz="1400">
                <a:solidFill>
                  <a:srgbClr val="111111"/>
                </a:solidFill>
                <a:latin typeface="-apple-system"/>
              </a:rPr>
              <a:t>구현한 </a:t>
            </a:r>
            <a:r>
              <a:rPr lang="ko-KR" altLang="en-US" sz="1400" err="1">
                <a:solidFill>
                  <a:srgbClr val="111111"/>
                </a:solidFill>
                <a:latin typeface="-apple-system"/>
              </a:rPr>
              <a:t>streamlit의</a:t>
            </a:r>
            <a:r>
              <a:rPr lang="ko-KR" altLang="en-US" sz="1400">
                <a:solidFill>
                  <a:srgbClr val="111111"/>
                </a:solidFill>
                <a:latin typeface="-apple-system"/>
              </a:rPr>
              <a:t> 화면을 동영상</a:t>
            </a:r>
            <a:endParaRPr lang="ko-KR" altLang="en-US" sz="1400" b="0" i="0">
              <a:solidFill>
                <a:srgbClr val="111111"/>
              </a:solidFill>
              <a:latin typeface="-apple-system"/>
            </a:endParaRPr>
          </a:p>
        </p:txBody>
      </p:sp>
      <p:pic>
        <p:nvPicPr>
          <p:cNvPr id="3" name="bookbookbook">
            <a:hlinkClick r:id="" action="ppaction://media"/>
            <a:extLst>
              <a:ext uri="{FF2B5EF4-FFF2-40B4-BE49-F238E27FC236}">
                <a16:creationId xmlns:a16="http://schemas.microsoft.com/office/drawing/2014/main" id="{DA4A1095-4353-59EA-6DE1-9A136D9BF7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1996" y="342363"/>
            <a:ext cx="5177530" cy="53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2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 bwMode="auto">
          <a:xfrm>
            <a:off x="981699" y="474208"/>
            <a:ext cx="11210308" cy="201766"/>
            <a:chOff x="981699" y="474208"/>
            <a:chExt cx="11210308" cy="201766"/>
          </a:xfrm>
        </p:grpSpPr>
        <p:sp>
          <p:nvSpPr>
            <p:cNvPr id="4" name="직사각형 3"/>
            <p:cNvSpPr/>
            <p:nvPr/>
          </p:nvSpPr>
          <p:spPr bwMode="auto">
            <a:xfrm rot="5400000">
              <a:off x="6563993" y="-4952039"/>
              <a:ext cx="45719" cy="11210308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5" name="직사각형 4"/>
            <p:cNvSpPr/>
            <p:nvPr/>
          </p:nvSpPr>
          <p:spPr bwMode="auto">
            <a:xfrm rot="5400000">
              <a:off x="1839133" y="-383226"/>
              <a:ext cx="164738" cy="1879605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6" name="사각형: 둥근 모서리 5"/>
          <p:cNvSpPr/>
          <p:nvPr/>
        </p:nvSpPr>
        <p:spPr bwMode="auto">
          <a:xfrm>
            <a:off x="981697" y="991228"/>
            <a:ext cx="1715678" cy="361046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07. </a:t>
            </a:r>
            <a:r>
              <a:rPr lang="en-US" sz="1200" b="1">
                <a:solidFill>
                  <a:srgbClr val="1187CF"/>
                </a:solidFill>
                <a:latin typeface="맑은 고딕"/>
              </a:rPr>
              <a:t>Improvements</a:t>
            </a:r>
            <a:endParaRPr lang="ko-KR" altLang="en-US" sz="1200" b="1">
              <a:solidFill>
                <a:srgbClr val="1187CF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981697" y="1449911"/>
            <a:ext cx="3409362" cy="752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altLang="en-US" sz="2000" b="1" i="1">
                <a:solidFill>
                  <a:sysClr val="windowText" lastClr="000000"/>
                </a:solidFill>
              </a:rPr>
              <a:t>개선 사항</a:t>
            </a:r>
            <a:endParaRPr lang="ko-KR" sz="2000" b="1" i="1">
              <a:solidFill>
                <a:sysClr val="windowText" lastClr="00000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 bwMode="auto">
          <a:xfrm>
            <a:off x="862013" y="2573705"/>
            <a:ext cx="10597561" cy="4001269"/>
            <a:chOff x="862013" y="3195321"/>
            <a:chExt cx="10597561" cy="3129280"/>
          </a:xfrm>
        </p:grpSpPr>
        <p:grpSp>
          <p:nvGrpSpPr>
            <p:cNvPr id="26" name="그룹 25"/>
            <p:cNvGrpSpPr/>
            <p:nvPr/>
          </p:nvGrpSpPr>
          <p:grpSpPr bwMode="auto">
            <a:xfrm>
              <a:off x="862013" y="3195321"/>
              <a:ext cx="3409362" cy="3129280"/>
              <a:chOff x="862013" y="3613768"/>
              <a:chExt cx="3409362" cy="2710829"/>
            </a:xfrm>
          </p:grpSpPr>
          <p:grpSp>
            <p:nvGrpSpPr>
              <p:cNvPr id="8" name="그룹 7"/>
              <p:cNvGrpSpPr/>
              <p:nvPr/>
            </p:nvGrpSpPr>
            <p:grpSpPr bwMode="auto">
              <a:xfrm>
                <a:off x="862013" y="3613768"/>
                <a:ext cx="3409362" cy="2710829"/>
                <a:chOff x="3708400" y="3086150"/>
                <a:chExt cx="8483600" cy="3771849"/>
              </a:xfrm>
            </p:grpSpPr>
            <p:sp>
              <p:nvSpPr>
                <p:cNvPr id="9" name="직사각형 8"/>
                <p:cNvSpPr/>
                <p:nvPr/>
              </p:nvSpPr>
              <p:spPr bwMode="auto">
                <a:xfrm>
                  <a:off x="3708400" y="3086150"/>
                  <a:ext cx="8483600" cy="264611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  <p:sp>
              <p:nvSpPr>
                <p:cNvPr id="10" name="직사각형 9"/>
                <p:cNvSpPr/>
                <p:nvPr/>
              </p:nvSpPr>
              <p:spPr bwMode="auto">
                <a:xfrm>
                  <a:off x="3708400" y="3350762"/>
                  <a:ext cx="8483600" cy="3507237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</p:grp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/>
              <a:stretch/>
            </p:blipFill>
            <p:spPr bwMode="auto">
              <a:xfrm>
                <a:off x="2258678" y="3819883"/>
                <a:ext cx="619125" cy="514350"/>
              </a:xfrm>
              <a:prstGeom prst="rect">
                <a:avLst/>
              </a:prstGeom>
            </p:spPr>
          </p:pic>
        </p:grpSp>
        <p:grpSp>
          <p:nvGrpSpPr>
            <p:cNvPr id="25" name="그룹 24"/>
            <p:cNvGrpSpPr/>
            <p:nvPr/>
          </p:nvGrpSpPr>
          <p:grpSpPr bwMode="auto">
            <a:xfrm>
              <a:off x="4456113" y="3195321"/>
              <a:ext cx="3409362" cy="3129280"/>
              <a:chOff x="4456113" y="3613768"/>
              <a:chExt cx="3409362" cy="2710829"/>
            </a:xfrm>
          </p:grpSpPr>
          <p:grpSp>
            <p:nvGrpSpPr>
              <p:cNvPr id="11" name="그룹 10"/>
              <p:cNvGrpSpPr/>
              <p:nvPr/>
            </p:nvGrpSpPr>
            <p:grpSpPr bwMode="auto">
              <a:xfrm>
                <a:off x="4456113" y="3613768"/>
                <a:ext cx="3409362" cy="2710829"/>
                <a:chOff x="3708400" y="3086150"/>
                <a:chExt cx="8483600" cy="3771849"/>
              </a:xfrm>
            </p:grpSpPr>
            <p:sp>
              <p:nvSpPr>
                <p:cNvPr id="12" name="직사각형 11"/>
                <p:cNvSpPr/>
                <p:nvPr/>
              </p:nvSpPr>
              <p:spPr bwMode="auto">
                <a:xfrm>
                  <a:off x="3708400" y="3086150"/>
                  <a:ext cx="8483600" cy="264611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  <p:sp>
              <p:nvSpPr>
                <p:cNvPr id="13" name="직사각형 12"/>
                <p:cNvSpPr/>
                <p:nvPr/>
              </p:nvSpPr>
              <p:spPr bwMode="auto">
                <a:xfrm>
                  <a:off x="3708400" y="3350762"/>
                  <a:ext cx="8483600" cy="3507237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</p:grp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/>
              <a:stretch/>
            </p:blipFill>
            <p:spPr bwMode="auto">
              <a:xfrm>
                <a:off x="5794081" y="3819883"/>
                <a:ext cx="733424" cy="514350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 bwMode="auto">
            <a:xfrm>
              <a:off x="8050212" y="3195321"/>
              <a:ext cx="3409362" cy="3129280"/>
              <a:chOff x="8050212" y="3613768"/>
              <a:chExt cx="3409362" cy="2710829"/>
            </a:xfrm>
          </p:grpSpPr>
          <p:grpSp>
            <p:nvGrpSpPr>
              <p:cNvPr id="14" name="그룹 13"/>
              <p:cNvGrpSpPr/>
              <p:nvPr/>
            </p:nvGrpSpPr>
            <p:grpSpPr bwMode="auto">
              <a:xfrm>
                <a:off x="8050212" y="3613768"/>
                <a:ext cx="3409362" cy="2710829"/>
                <a:chOff x="3708400" y="3086150"/>
                <a:chExt cx="8483600" cy="3771849"/>
              </a:xfrm>
            </p:grpSpPr>
            <p:sp>
              <p:nvSpPr>
                <p:cNvPr id="15" name="직사각형 14"/>
                <p:cNvSpPr/>
                <p:nvPr/>
              </p:nvSpPr>
              <p:spPr bwMode="auto">
                <a:xfrm>
                  <a:off x="3708400" y="3086150"/>
                  <a:ext cx="8483600" cy="264611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  <p:sp>
              <p:nvSpPr>
                <p:cNvPr id="16" name="직사각형 15"/>
                <p:cNvSpPr/>
                <p:nvPr/>
              </p:nvSpPr>
              <p:spPr bwMode="auto">
                <a:xfrm>
                  <a:off x="3708400" y="3350762"/>
                  <a:ext cx="8483600" cy="3507237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>
                    <a:defRPr/>
                  </a:pPr>
                  <a:r>
                    <a:rPr lang="en-US" sz="1200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  </a:t>
                  </a:r>
                  <a:endPara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  <a:ea typeface="Malgun Gothic"/>
                  </a:endParaRPr>
                </a:p>
                <a:p>
                  <a:pPr>
                    <a:defRPr/>
                  </a:pPr>
                  <a:r>
                    <a:rPr lang="en-US" sz="1200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 </a:t>
                  </a:r>
                  <a:endPara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  <a:ea typeface="Malgun Gothic"/>
                  </a:endParaRPr>
                </a:p>
                <a:p>
                  <a:pPr>
                    <a:defRPr/>
                  </a:pPr>
                  <a:endParaRPr lang="en-US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>
                    <a:defRPr/>
                  </a:pPr>
                  <a:endParaRPr lang="en-US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>
                    <a:defRPr/>
                  </a:pPr>
                  <a:endParaRPr lang="en-US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>
                    <a:defRPr/>
                  </a:pPr>
                  <a:endParaRPr lang="en-US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>
                    <a:defRPr/>
                  </a:pPr>
                  <a:endParaRPr lang="en-US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>
                    <a:defRPr/>
                  </a:pPr>
                  <a:r>
                    <a:rPr lang="en-US" sz="1200" i="1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Streamlit</a:t>
                  </a:r>
                  <a:r>
                    <a:rPr lang="ko-KR" altLang="en-US" sz="1200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의</a:t>
                  </a:r>
                  <a:r>
                    <a:rPr lang="en-US" sz="1200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 </a:t>
                  </a:r>
                  <a:r>
                    <a:rPr lang="ko-KR" altLang="en-US" sz="1200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로딩시간이 길어 실제 </a:t>
                  </a:r>
                  <a:r>
                    <a:rPr lang="ko-KR" altLang="en-US" sz="1200" i="1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구현시</a:t>
                  </a:r>
                  <a:r>
                    <a:rPr lang="ko-KR" altLang="en-US" sz="1200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 </a:t>
                  </a:r>
                  <a:br>
                    <a:rPr lang="ko-KR" altLang="en-US" sz="1200" i="1">
                      <a:latin typeface="Malgun Gothic"/>
                      <a:ea typeface="Malgun Gothic"/>
                    </a:rPr>
                  </a:br>
                  <a:r>
                    <a:rPr lang="en-US" altLang="ko-KR" sz="1200" i="1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아쉬움이</a:t>
                  </a:r>
                  <a:r>
                    <a:rPr lang="en-US" altLang="ko-KR" sz="1200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 </a:t>
                  </a:r>
                  <a:r>
                    <a:rPr lang="en-US" altLang="ko-KR" sz="1200" i="1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있었다</a:t>
                  </a:r>
                  <a:r>
                    <a:rPr lang="en-US" altLang="ko-KR" sz="1200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.</a:t>
                  </a:r>
                  <a:r>
                    <a:rPr lang="en-US" altLang="ko-KR" sz="1200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  <a:cs typeface="Arial"/>
                    </a:rPr>
                    <a:t> </a:t>
                  </a:r>
                  <a:endParaRPr lang="en-US" altLang="ko-KR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Arial"/>
                  </a:endParaRPr>
                </a:p>
                <a:p>
                  <a:pPr>
                    <a:defRPr/>
                  </a:pPr>
                  <a:r>
                    <a:rPr lang="ko-KR" alt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특히</a:t>
                  </a:r>
                  <a:r>
                    <a:rPr 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 </a:t>
                  </a:r>
                  <a:r>
                    <a:rPr lang="en-US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대규모</a:t>
                  </a:r>
                  <a:r>
                    <a:rPr 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 </a:t>
                  </a:r>
                  <a:r>
                    <a:rPr lang="en-US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데이터</a:t>
                  </a:r>
                  <a:r>
                    <a:rPr 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 </a:t>
                  </a:r>
                  <a:r>
                    <a:rPr lang="ko-KR" alt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처리가</a:t>
                  </a:r>
                  <a:r>
                    <a:rPr 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 </a:t>
                  </a:r>
                  <a:r>
                    <a:rPr lang="ko-KR" alt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포함된 '소장도서   관 </a:t>
                  </a:r>
                  <a:r>
                    <a:rPr lang="ko-KR" altLang="en-US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목록'을</a:t>
                  </a:r>
                  <a:r>
                    <a:rPr lang="ko-KR" alt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 띄울 때 </a:t>
                  </a:r>
                  <a:r>
                    <a:rPr lang="en-US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로딩</a:t>
                  </a:r>
                  <a:r>
                    <a:rPr 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 </a:t>
                  </a:r>
                  <a:r>
                    <a:rPr lang="en-US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시간이</a:t>
                  </a:r>
                  <a:r>
                    <a:rPr 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 </a:t>
                  </a:r>
                  <a:r>
                    <a:rPr lang="ko-KR" alt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길어졌다. </a:t>
                  </a:r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  <a:p>
                  <a:pPr>
                    <a:defRPr/>
                  </a:pPr>
                  <a:r>
                    <a:rPr lang="en-US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벡터화</a:t>
                  </a:r>
                  <a:r>
                    <a:rPr 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 및 </a:t>
                  </a:r>
                  <a:r>
                    <a:rPr lang="en-US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차원</a:t>
                  </a:r>
                  <a:r>
                    <a:rPr 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 </a:t>
                  </a:r>
                  <a:r>
                    <a:rPr lang="en-US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축소를</a:t>
                  </a:r>
                  <a:r>
                    <a:rPr 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 </a:t>
                  </a:r>
                  <a:r>
                    <a:rPr lang="en-US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미리</a:t>
                  </a:r>
                  <a:r>
                    <a:rPr 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 </a:t>
                  </a:r>
                  <a:r>
                    <a:rPr lang="ko-KR" altLang="en-US"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+mn-lt"/>
                      <a:cs typeface="+mn-lt"/>
                    </a:rPr>
                    <a:t>수행하여 시간을  단축하였으나 그럼에도 불만족스러운 로딩 속도를 개선할 수 없었다.</a:t>
                  </a:r>
                  <a:endPara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맑은 고딕"/>
                  </a:endParaRPr>
                </a:p>
                <a:p>
                  <a:pPr>
                    <a:defRPr/>
                  </a:pPr>
                  <a:endParaRPr lang="en-US" altLang="ko-KR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 algn="ctr">
                    <a:defRPr/>
                  </a:pPr>
                  <a:endParaRPr lang="en-US" altLang="ko-KR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</p:txBody>
            </p:sp>
          </p:grp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5"/>
              <a:stretch/>
            </p:blipFill>
            <p:spPr bwMode="auto">
              <a:xfrm>
                <a:off x="9464381" y="3819883"/>
                <a:ext cx="581025" cy="514350"/>
              </a:xfrm>
              <a:prstGeom prst="rect">
                <a:avLst/>
              </a:prstGeom>
            </p:spPr>
          </p:pic>
        </p:grpSp>
        <p:sp>
          <p:nvSpPr>
            <p:cNvPr id="27" name="직사각형 26"/>
            <p:cNvSpPr/>
            <p:nvPr/>
          </p:nvSpPr>
          <p:spPr bwMode="auto">
            <a:xfrm>
              <a:off x="987443" y="4523667"/>
              <a:ext cx="3158502" cy="1728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just">
                <a:defRPr/>
              </a:pPr>
              <a:r>
                <a:rPr lang="ko-KR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sz="1200" i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4581542" y="4527800"/>
              <a:ext cx="3158502" cy="1728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just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+mn-lt"/>
                  <a:cs typeface="+mn-lt"/>
                </a:rPr>
                <a:t>문화 빅데이터 플랫폼에서 공개된 도서관별 자료를</a:t>
              </a:r>
              <a:r>
                <a:rPr 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+mn-lt"/>
                  <a:cs typeface="+mn-lt"/>
                </a:rPr>
                <a:t> 이용하여 프로젝트를 진행하였으나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+mn-lt"/>
                  <a:cs typeface="+mn-lt"/>
                </a:rPr>
                <a:t>,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+mn-lt"/>
                  <a:cs typeface="+mn-lt"/>
                </a:rPr>
                <a:t> 도서관별로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/>
                </a:rPr>
                <a:t>자료를 기록하는 방식의 차이가 있어 데이터 불균형이 심하여 이에 대해야 많은 고민을 하였다</a:t>
              </a:r>
            </a:p>
            <a:p>
              <a:pPr algn="just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/>
                </a:rPr>
                <a:t>이를 해소하기 위하여 사용한 방법들로 인하여 쓸데없는 코드가 많아졌다. 보다 통일된 데이터가 존재하였다면 더 많이 기능 구현과 정확한 정보 제공에 용의했을 것이다. </a:t>
              </a: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980034" y="4621336"/>
              <a:ext cx="3168027" cy="14750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just">
                <a:defRPr/>
              </a:pPr>
              <a:r>
                <a:rPr lang="en-US" sz="1200" i="1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Streamlit</a:t>
              </a:r>
              <a:r>
                <a:rPr lang="ko-KR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은</a:t>
              </a:r>
              <a:r>
                <a:rPr 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간단한</a:t>
              </a:r>
              <a:r>
                <a:rPr 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웹 </a:t>
              </a:r>
              <a:r>
                <a:rPr lang="ko-KR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애플리케이션을 </a:t>
              </a:r>
              <a:endParaRPr 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ko-KR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신속하게 구축하는데 탁월한 도구이지만,</a:t>
              </a:r>
              <a:endParaRPr 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ko-KR" altLang="en-US" sz="1200" i="1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CSS를</a:t>
              </a:r>
              <a:r>
                <a:rPr lang="ko-KR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통한 세부적인 스타일 커스터마이징이 </a:t>
              </a:r>
              <a:r>
                <a:rPr lang="ko-KR" altLang="en-US" sz="1200" i="1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제한적이였다</a:t>
              </a:r>
              <a:r>
                <a:rPr lang="ko-KR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</a:p>
            <a:p>
              <a:pPr algn="just">
                <a:defRPr/>
              </a:pPr>
              <a:r>
                <a:rPr lang="ko-KR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특히, 버튼 정렬 작업과 </a:t>
              </a:r>
              <a:r>
                <a:rPr lang="ko-KR" altLang="en-US" sz="1200" i="1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컴포넌트간의</a:t>
              </a:r>
              <a:r>
                <a:rPr lang="ko-KR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간격 등의 요소에서 유연하게 디자인을 조정하기 어려워, 세밀하게 맞추는데 제약이 있었다. </a:t>
              </a:r>
            </a:p>
            <a:p>
              <a:pPr algn="just">
                <a:defRPr/>
              </a:pPr>
              <a:endParaRPr lang="en-US" sz="1200" i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1287566" y="4039206"/>
              <a:ext cx="2558257" cy="508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2200" b="1" i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STREAMLIT</a:t>
              </a:r>
              <a:r>
                <a:rPr lang="ko-KR" altLang="en-US" sz="2200" b="1" i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200" b="1" i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CSS</a:t>
              </a:r>
            </a:p>
            <a:p>
              <a:pPr algn="ctr">
                <a:defRPr/>
              </a:pPr>
              <a:r>
                <a:rPr lang="en-US" altLang="ko-KR" sz="2200" b="1" i="1" err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한정적</a:t>
              </a:r>
              <a:r>
                <a:rPr lang="en-US" altLang="ko-KR" sz="2200" b="1" i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200" b="1" i="1" err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기능</a:t>
              </a:r>
              <a:endParaRPr lang="en-US" altLang="ko-KR" sz="2200" b="1" i="1">
                <a:solidFill>
                  <a:schemeClr val="accent4">
                    <a:lumMod val="7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4548255" y="3970034"/>
              <a:ext cx="3095491" cy="508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sz="2200" b="1" i="1">
                  <a:solidFill>
                    <a:schemeClr val="accent4">
                      <a:lumMod val="75000"/>
                    </a:schemeClr>
                  </a:solidFill>
                </a:rPr>
                <a:t>데이터 불균형 해소</a:t>
              </a: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8592049" y="3996639"/>
              <a:ext cx="2325688" cy="508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ko-KR" altLang="en-US" sz="2200" b="1" i="1" err="1">
                  <a:solidFill>
                    <a:schemeClr val="accent4">
                      <a:lumMod val="75000"/>
                    </a:schemeClr>
                  </a:solidFill>
                </a:rPr>
                <a:t>STREAMLIT의</a:t>
              </a:r>
              <a:r>
                <a:rPr lang="ko-KR" altLang="en-US" sz="2200" b="1" i="1">
                  <a:solidFill>
                    <a:schemeClr val="accent4">
                      <a:lumMod val="75000"/>
                    </a:schemeClr>
                  </a:solidFill>
                </a:rPr>
                <a:t> 로딩시간 문제</a:t>
              </a:r>
            </a:p>
          </p:txBody>
        </p:sp>
      </p:grpSp>
      <p:sp>
        <p:nvSpPr>
          <p:cNvPr id="34" name="사각형: 둥근 모서리 33"/>
          <p:cNvSpPr/>
          <p:nvPr/>
        </p:nvSpPr>
        <p:spPr bwMode="auto">
          <a:xfrm>
            <a:off x="4942248" y="1105829"/>
            <a:ext cx="2437090" cy="69393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6000">
                <a:schemeClr val="accent1">
                  <a:lumMod val="40000"/>
                  <a:lumOff val="60000"/>
                </a:schemeClr>
              </a:gs>
              <a:gs pos="78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sz="2000" b="1">
                <a:solidFill>
                  <a:schemeClr val="bg1"/>
                </a:solidFill>
              </a:rPr>
              <a:t>핵심 키워드</a:t>
            </a:r>
            <a:endParaRPr/>
          </a:p>
        </p:txBody>
      </p:sp>
      <p:grpSp>
        <p:nvGrpSpPr>
          <p:cNvPr id="3" name="그룹 2"/>
          <p:cNvGrpSpPr/>
          <p:nvPr/>
        </p:nvGrpSpPr>
        <p:grpSpPr bwMode="auto">
          <a:xfrm>
            <a:off x="2566694" y="1799767"/>
            <a:ext cx="7188199" cy="773937"/>
            <a:chOff x="2566694" y="1799768"/>
            <a:chExt cx="7188199" cy="1330094"/>
          </a:xfrm>
        </p:grpSpPr>
        <p:cxnSp>
          <p:nvCxnSpPr>
            <p:cNvPr id="36" name="직선 연결선 35"/>
            <p:cNvCxnSpPr>
              <a:cxnSpLocks/>
              <a:stCxn id="34" idx="2"/>
            </p:cNvCxnSpPr>
            <p:nvPr/>
          </p:nvCxnSpPr>
          <p:spPr bwMode="auto">
            <a:xfrm>
              <a:off x="6160793" y="1799768"/>
              <a:ext cx="1" cy="133009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/>
            <p:cNvCxnSpPr>
              <a:cxnSpLocks/>
              <a:stCxn id="34" idx="2"/>
            </p:cNvCxnSpPr>
            <p:nvPr/>
          </p:nvCxnSpPr>
          <p:spPr bwMode="auto">
            <a:xfrm rot="5400000">
              <a:off x="3698698" y="667766"/>
              <a:ext cx="1330092" cy="359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/>
            <p:cNvCxnSpPr>
              <a:cxnSpLocks/>
              <a:stCxn id="34" idx="2"/>
            </p:cNvCxnSpPr>
            <p:nvPr/>
          </p:nvCxnSpPr>
          <p:spPr bwMode="auto">
            <a:xfrm rot="16199999" flipH="1">
              <a:off x="7292797" y="667763"/>
              <a:ext cx="1330092" cy="359410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 bwMode="auto">
          <a:xfrm>
            <a:off x="981699" y="426583"/>
            <a:ext cx="11210308" cy="201766"/>
            <a:chOff x="981699" y="474208"/>
            <a:chExt cx="11210308" cy="201766"/>
          </a:xfrm>
        </p:grpSpPr>
        <p:sp>
          <p:nvSpPr>
            <p:cNvPr id="4" name="직사각형 3"/>
            <p:cNvSpPr/>
            <p:nvPr/>
          </p:nvSpPr>
          <p:spPr bwMode="auto">
            <a:xfrm rot="5400000">
              <a:off x="6563993" y="-4952039"/>
              <a:ext cx="45719" cy="11210308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5" name="직사각형 4"/>
            <p:cNvSpPr/>
            <p:nvPr/>
          </p:nvSpPr>
          <p:spPr bwMode="auto">
            <a:xfrm rot="5400000">
              <a:off x="1839133" y="-383226"/>
              <a:ext cx="164738" cy="1879605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6" name="사각형: 둥근 모서리 5"/>
          <p:cNvSpPr/>
          <p:nvPr/>
        </p:nvSpPr>
        <p:spPr bwMode="auto">
          <a:xfrm>
            <a:off x="981697" y="991228"/>
            <a:ext cx="1715678" cy="361046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08. Expectation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981697" y="1449911"/>
            <a:ext cx="3409362" cy="752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altLang="en-US" sz="2000" b="1" i="1">
                <a:solidFill>
                  <a:sysClr val="windowText" lastClr="000000"/>
                </a:solidFill>
              </a:rPr>
              <a:t>향후적용 및 기대 효과</a:t>
            </a:r>
          </a:p>
        </p:txBody>
      </p:sp>
      <p:grpSp>
        <p:nvGrpSpPr>
          <p:cNvPr id="17" name="그룹 16"/>
          <p:cNvGrpSpPr/>
          <p:nvPr/>
        </p:nvGrpSpPr>
        <p:grpSpPr bwMode="auto">
          <a:xfrm>
            <a:off x="795338" y="2487980"/>
            <a:ext cx="10597561" cy="4001269"/>
            <a:chOff x="862013" y="3195321"/>
            <a:chExt cx="10597561" cy="3129280"/>
          </a:xfrm>
        </p:grpSpPr>
        <p:grpSp>
          <p:nvGrpSpPr>
            <p:cNvPr id="26" name="그룹 25"/>
            <p:cNvGrpSpPr/>
            <p:nvPr/>
          </p:nvGrpSpPr>
          <p:grpSpPr bwMode="auto">
            <a:xfrm>
              <a:off x="862013" y="3195321"/>
              <a:ext cx="3409362" cy="3129280"/>
              <a:chOff x="862013" y="3613768"/>
              <a:chExt cx="3409362" cy="2710829"/>
            </a:xfrm>
          </p:grpSpPr>
          <p:grpSp>
            <p:nvGrpSpPr>
              <p:cNvPr id="8" name="그룹 7"/>
              <p:cNvGrpSpPr/>
              <p:nvPr/>
            </p:nvGrpSpPr>
            <p:grpSpPr bwMode="auto">
              <a:xfrm>
                <a:off x="862013" y="3613768"/>
                <a:ext cx="3409362" cy="2710829"/>
                <a:chOff x="3708400" y="3086150"/>
                <a:chExt cx="8483600" cy="3771849"/>
              </a:xfrm>
            </p:grpSpPr>
            <p:sp>
              <p:nvSpPr>
                <p:cNvPr id="9" name="직사각형 8"/>
                <p:cNvSpPr/>
                <p:nvPr/>
              </p:nvSpPr>
              <p:spPr bwMode="auto">
                <a:xfrm>
                  <a:off x="3708400" y="3086150"/>
                  <a:ext cx="8483600" cy="264611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  <p:sp>
              <p:nvSpPr>
                <p:cNvPr id="10" name="직사각형 9"/>
                <p:cNvSpPr/>
                <p:nvPr/>
              </p:nvSpPr>
              <p:spPr bwMode="auto">
                <a:xfrm>
                  <a:off x="3708400" y="3350762"/>
                  <a:ext cx="8483600" cy="3507237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</p:grp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/>
              <a:stretch/>
            </p:blipFill>
            <p:spPr bwMode="auto">
              <a:xfrm>
                <a:off x="2258678" y="3819883"/>
                <a:ext cx="619125" cy="514350"/>
              </a:xfrm>
              <a:prstGeom prst="rect">
                <a:avLst/>
              </a:prstGeom>
            </p:spPr>
          </p:pic>
        </p:grpSp>
        <p:grpSp>
          <p:nvGrpSpPr>
            <p:cNvPr id="25" name="그룹 24"/>
            <p:cNvGrpSpPr/>
            <p:nvPr/>
          </p:nvGrpSpPr>
          <p:grpSpPr bwMode="auto">
            <a:xfrm>
              <a:off x="4456113" y="3195321"/>
              <a:ext cx="3409362" cy="3129280"/>
              <a:chOff x="4456113" y="3613768"/>
              <a:chExt cx="3409362" cy="2710829"/>
            </a:xfrm>
          </p:grpSpPr>
          <p:grpSp>
            <p:nvGrpSpPr>
              <p:cNvPr id="11" name="그룹 10"/>
              <p:cNvGrpSpPr/>
              <p:nvPr/>
            </p:nvGrpSpPr>
            <p:grpSpPr bwMode="auto">
              <a:xfrm>
                <a:off x="4456113" y="3613768"/>
                <a:ext cx="3409362" cy="2710829"/>
                <a:chOff x="3708400" y="3086150"/>
                <a:chExt cx="8483600" cy="3771849"/>
              </a:xfrm>
            </p:grpSpPr>
            <p:sp>
              <p:nvSpPr>
                <p:cNvPr id="12" name="직사각형 11"/>
                <p:cNvSpPr/>
                <p:nvPr/>
              </p:nvSpPr>
              <p:spPr bwMode="auto">
                <a:xfrm>
                  <a:off x="3708400" y="3086150"/>
                  <a:ext cx="8483600" cy="264611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  <p:sp>
              <p:nvSpPr>
                <p:cNvPr id="13" name="직사각형 12"/>
                <p:cNvSpPr/>
                <p:nvPr/>
              </p:nvSpPr>
              <p:spPr bwMode="auto">
                <a:xfrm>
                  <a:off x="3708400" y="3350762"/>
                  <a:ext cx="8483600" cy="3507237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</p:grp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/>
              <a:stretch/>
            </p:blipFill>
            <p:spPr bwMode="auto">
              <a:xfrm>
                <a:off x="5794081" y="3819883"/>
                <a:ext cx="733424" cy="514350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 bwMode="auto">
            <a:xfrm>
              <a:off x="8050212" y="3195321"/>
              <a:ext cx="3409362" cy="3129280"/>
              <a:chOff x="8050212" y="3613768"/>
              <a:chExt cx="3409362" cy="2710829"/>
            </a:xfrm>
          </p:grpSpPr>
          <p:grpSp>
            <p:nvGrpSpPr>
              <p:cNvPr id="14" name="그룹 13"/>
              <p:cNvGrpSpPr/>
              <p:nvPr/>
            </p:nvGrpSpPr>
            <p:grpSpPr bwMode="auto">
              <a:xfrm>
                <a:off x="8050212" y="3613768"/>
                <a:ext cx="3409362" cy="2710829"/>
                <a:chOff x="3708400" y="3086150"/>
                <a:chExt cx="8483600" cy="3771849"/>
              </a:xfrm>
            </p:grpSpPr>
            <p:sp>
              <p:nvSpPr>
                <p:cNvPr id="15" name="직사각형 14"/>
                <p:cNvSpPr/>
                <p:nvPr/>
              </p:nvSpPr>
              <p:spPr bwMode="auto">
                <a:xfrm>
                  <a:off x="3708400" y="3086150"/>
                  <a:ext cx="8483600" cy="264611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  <p:sp>
              <p:nvSpPr>
                <p:cNvPr id="16" name="직사각형 15"/>
                <p:cNvSpPr/>
                <p:nvPr/>
              </p:nvSpPr>
              <p:spPr bwMode="auto">
                <a:xfrm>
                  <a:off x="3708400" y="3350762"/>
                  <a:ext cx="8483600" cy="3507237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>
                    <a:defRPr/>
                  </a:pPr>
                  <a:r>
                    <a:rPr lang="en-US" sz="1200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  </a:t>
                  </a:r>
                  <a:endPara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  <a:ea typeface="Malgun Gothic"/>
                  </a:endParaRPr>
                </a:p>
                <a:p>
                  <a:pPr>
                    <a:defRPr/>
                  </a:pPr>
                  <a:r>
                    <a:rPr lang="en-US" sz="1200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Malgun Gothic"/>
                      <a:ea typeface="Malgun Gothic"/>
                    </a:rPr>
                    <a:t> </a:t>
                  </a:r>
                  <a:endPara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  <a:ea typeface="Malgun Gothic"/>
                  </a:endParaRPr>
                </a:p>
                <a:p>
                  <a:pPr>
                    <a:defRPr/>
                  </a:pPr>
                  <a:endParaRPr lang="en-US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>
                    <a:defRPr/>
                  </a:pPr>
                  <a:endParaRPr lang="en-US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>
                    <a:defRPr/>
                  </a:pPr>
                  <a:endParaRPr lang="en-US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>
                    <a:defRPr/>
                  </a:pPr>
                  <a:endParaRPr lang="en-US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>
                    <a:defRPr/>
                  </a:pPr>
                  <a:endParaRPr lang="ko-KR" altLang="en-US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>
                    <a:defRPr/>
                  </a:pPr>
                  <a:endParaRPr lang="en-US" altLang="ko-KR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pPr algn="ctr">
                    <a:defRPr/>
                  </a:pPr>
                  <a:endParaRPr lang="en-US" altLang="ko-KR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endParaRPr>
                </a:p>
              </p:txBody>
            </p:sp>
          </p:grp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5"/>
              <a:stretch/>
            </p:blipFill>
            <p:spPr bwMode="auto">
              <a:xfrm>
                <a:off x="9464381" y="3819883"/>
                <a:ext cx="581025" cy="514350"/>
              </a:xfrm>
              <a:prstGeom prst="rect">
                <a:avLst/>
              </a:prstGeom>
            </p:spPr>
          </p:pic>
        </p:grpSp>
        <p:sp>
          <p:nvSpPr>
            <p:cNvPr id="27" name="직사각형 26"/>
            <p:cNvSpPr/>
            <p:nvPr/>
          </p:nvSpPr>
          <p:spPr bwMode="auto">
            <a:xfrm>
              <a:off x="987443" y="4523667"/>
              <a:ext cx="3158502" cy="1728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just">
                <a:defRPr/>
              </a:pPr>
              <a:r>
                <a:rPr lang="ko-KR" sz="12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sz="1200" i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4581542" y="4527800"/>
              <a:ext cx="3158502" cy="1728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just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/>
                </a:rPr>
                <a:t>원하는 책이 존재할 때, 이용자들이 가까운 도서관에서 편하고 빠르게 빌려볼 수 있기를 위해 제작하였습니다.</a:t>
              </a:r>
            </a:p>
            <a:p>
              <a:pPr algn="just">
                <a:defRPr/>
              </a:pP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endParaRPr>
            </a:p>
            <a:p>
              <a:pPr algn="just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/>
                </a:rPr>
                <a:t>해당 서비스를 이용하여 보다 편하게 공공 도서관을 이용하도록 도와 공공 도서관 이용을 확대하고 더 나아가 대한민국 시민들의 독서량을  증진 시키고 도서 산업의 발전을 희망합니다.</a:t>
              </a:r>
              <a:endParaRPr lang="ko-KR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endParaRP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980034" y="4621336"/>
              <a:ext cx="3168027" cy="14750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just">
                <a:defRPr/>
              </a:pPr>
              <a:r>
                <a:rPr lang="ko-KR" sz="1200">
                  <a:solidFill>
                    <a:schemeClr val="tx1">
                      <a:lumMod val="49000"/>
                      <a:lumOff val="51000"/>
                    </a:schemeClr>
                  </a:solidFill>
                  <a:latin typeface="Malgun Gothic"/>
                  <a:ea typeface="Malgun Gothic"/>
                </a:rPr>
                <a:t>어디서나 </a:t>
              </a:r>
              <a:r>
                <a:rPr lang="ko-KR" altLang="en-US" sz="1200">
                  <a:solidFill>
                    <a:schemeClr val="tx1">
                      <a:lumMod val="49000"/>
                      <a:lumOff val="51000"/>
                    </a:schemeClr>
                  </a:solidFill>
                  <a:latin typeface="Malgun Gothic"/>
                  <a:ea typeface="Malgun Gothic"/>
                </a:rPr>
                <a:t>이용 가능하도록</a:t>
              </a:r>
              <a:r>
                <a:rPr lang="ko-KR" sz="1200">
                  <a:solidFill>
                    <a:schemeClr val="tx1">
                      <a:lumMod val="49000"/>
                      <a:lumOff val="51000"/>
                    </a:schemeClr>
                  </a:solidFill>
                  <a:latin typeface="Malgun Gothic"/>
                  <a:ea typeface="Malgun Gothic"/>
                </a:rPr>
                <a:t> </a:t>
              </a:r>
              <a:r>
                <a:rPr lang="ko-KR" altLang="en-US" sz="1200">
                  <a:solidFill>
                    <a:schemeClr val="tx1">
                      <a:lumMod val="49000"/>
                      <a:lumOff val="51000"/>
                    </a:schemeClr>
                  </a:solidFill>
                  <a:latin typeface="Malgun Gothic"/>
                  <a:ea typeface="Malgun Gothic"/>
                </a:rPr>
                <a:t>글로벌 서비스를 출시합니다.</a:t>
              </a:r>
              <a:endParaRPr lang="ko-KR" sz="1200">
                <a:solidFill>
                  <a:schemeClr val="tx1">
                    <a:lumMod val="49000"/>
                    <a:lumOff val="51000"/>
                  </a:schemeClr>
                </a:solidFill>
                <a:latin typeface="Malgun Gothic"/>
                <a:ea typeface="Malgun Gothic"/>
              </a:endParaRPr>
            </a:p>
            <a:p>
              <a:pPr algn="just">
                <a:defRPr/>
              </a:pPr>
              <a:endParaRPr lang="ko-KR" altLang="en-US" sz="1200">
                <a:solidFill>
                  <a:schemeClr val="tx1">
                    <a:lumMod val="49000"/>
                    <a:lumOff val="51000"/>
                  </a:schemeClr>
                </a:solidFill>
                <a:latin typeface="Malgun Gothic"/>
                <a:ea typeface="Malgun Gothic"/>
              </a:endParaRPr>
            </a:p>
            <a:p>
              <a:pPr algn="just">
                <a:defRPr/>
              </a:pPr>
              <a:r>
                <a:rPr lang="ko-KR" altLang="en-US" sz="1200">
                  <a:solidFill>
                    <a:schemeClr val="tx1">
                      <a:lumMod val="49000"/>
                      <a:lumOff val="51000"/>
                    </a:schemeClr>
                  </a:solidFill>
                  <a:latin typeface="Malgun Gothic"/>
                  <a:ea typeface="Malgun Gothic"/>
                </a:rPr>
                <a:t>더불어 </a:t>
              </a:r>
              <a:r>
                <a:rPr lang="ko-KR" altLang="en-US" sz="1200" err="1">
                  <a:solidFill>
                    <a:schemeClr val="tx1">
                      <a:lumMod val="49000"/>
                      <a:lumOff val="51000"/>
                    </a:schemeClr>
                  </a:solidFill>
                  <a:latin typeface="Malgun Gothic"/>
                  <a:ea typeface="Malgun Gothic"/>
                </a:rPr>
                <a:t>react-native를</a:t>
              </a:r>
              <a:r>
                <a:rPr lang="ko-KR" altLang="en-US" sz="1200">
                  <a:solidFill>
                    <a:schemeClr val="tx1">
                      <a:lumMod val="49000"/>
                      <a:lumOff val="51000"/>
                    </a:schemeClr>
                  </a:solidFill>
                  <a:latin typeface="Malgun Gothic"/>
                  <a:ea typeface="Malgun Gothic"/>
                </a:rPr>
                <a:t> 이용한 앱으로 만들어서 출시하여 좀 더 편리한 사용을 도모 합니다.</a:t>
              </a:r>
            </a:p>
            <a:p>
              <a:pPr algn="just">
                <a:defRPr/>
              </a:pPr>
              <a:endParaRPr lang="en-US" sz="1050" i="1">
                <a:solidFill>
                  <a:schemeClr val="tx1">
                    <a:lumMod val="49000"/>
                    <a:lumOff val="51000"/>
                  </a:schemeClr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1182791" y="4113699"/>
              <a:ext cx="2758282" cy="31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2200" b="1" i="1" err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글로벌</a:t>
              </a:r>
              <a:r>
                <a:rPr lang="en-US" altLang="ko-KR" sz="2200" b="1" i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200" b="1" i="1" err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서비스</a:t>
              </a:r>
              <a:r>
                <a:rPr lang="en-US" altLang="ko-KR" sz="2200" b="1" i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200" b="1" i="1" err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운용</a:t>
              </a:r>
              <a:r>
                <a:rPr lang="en-US" altLang="ko-KR" sz="2200" b="1" i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 및 앱 </a:t>
              </a:r>
              <a:r>
                <a:rPr lang="en-US" altLang="ko-KR" sz="2200" b="1" i="1" err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출시</a:t>
              </a: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4548255" y="3970034"/>
              <a:ext cx="3095491" cy="508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altLang="ko-KR" sz="2200" b="1" i="1" err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독서</a:t>
              </a:r>
              <a:r>
                <a:rPr lang="en-US" altLang="ko-KR" sz="2200" b="1" i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200" b="1" i="1" err="1">
                  <a:solidFill>
                    <a:schemeClr val="accent4">
                      <a:lumMod val="75000"/>
                    </a:schemeClr>
                  </a:solidFill>
                  <a:latin typeface="Malgun Gothic"/>
                  <a:ea typeface="Malgun Gothic"/>
                </a:rPr>
                <a:t>증진</a:t>
              </a:r>
              <a:endParaRPr lang="ko-KR" altLang="en-US" sz="2200" b="1" i="1" err="1">
                <a:solidFill>
                  <a:schemeClr val="accent4">
                    <a:lumMod val="7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8592049" y="3996639"/>
              <a:ext cx="2325688" cy="508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ko-KR" altLang="en-US" sz="2200" b="1" i="1">
                  <a:solidFill>
                    <a:schemeClr val="accent4">
                      <a:lumMod val="75000"/>
                    </a:schemeClr>
                  </a:solidFill>
                </a:rPr>
                <a:t>도서 대장정 </a:t>
              </a:r>
              <a:endParaRPr lang="ko-KR">
                <a:solidFill>
                  <a:schemeClr val="accent4">
                    <a:lumMod val="75000"/>
                  </a:schemeClr>
                </a:solidFill>
              </a:endParaRPr>
            </a:p>
            <a:p>
              <a:pPr algn="ctr">
                <a:defRPr/>
              </a:pPr>
              <a:r>
                <a:rPr lang="ko-KR" altLang="en-US" sz="2200" b="1" i="1">
                  <a:solidFill>
                    <a:schemeClr val="accent4">
                      <a:lumMod val="75000"/>
                    </a:schemeClr>
                  </a:solidFill>
                </a:rPr>
                <a:t>프로모션</a:t>
              </a:r>
              <a:endParaRPr lang="ko-KR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34" name="사각형: 둥근 모서리 33"/>
          <p:cNvSpPr/>
          <p:nvPr/>
        </p:nvSpPr>
        <p:spPr bwMode="auto">
          <a:xfrm>
            <a:off x="4942248" y="1105829"/>
            <a:ext cx="2437090" cy="69393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6000">
                <a:schemeClr val="accent1">
                  <a:lumMod val="40000"/>
                  <a:lumOff val="60000"/>
                </a:schemeClr>
              </a:gs>
              <a:gs pos="78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sz="2000" b="1">
                <a:solidFill>
                  <a:schemeClr val="bg1"/>
                </a:solidFill>
              </a:rPr>
              <a:t>핵심 키워드</a:t>
            </a:r>
            <a:endParaRPr/>
          </a:p>
        </p:txBody>
      </p:sp>
      <p:grpSp>
        <p:nvGrpSpPr>
          <p:cNvPr id="3" name="그룹 2"/>
          <p:cNvGrpSpPr/>
          <p:nvPr/>
        </p:nvGrpSpPr>
        <p:grpSpPr bwMode="auto">
          <a:xfrm>
            <a:off x="2566694" y="1714042"/>
            <a:ext cx="7188199" cy="773937"/>
            <a:chOff x="2566694" y="1799768"/>
            <a:chExt cx="7188199" cy="1330094"/>
          </a:xfrm>
        </p:grpSpPr>
        <p:cxnSp>
          <p:nvCxnSpPr>
            <p:cNvPr id="36" name="직선 연결선 35"/>
            <p:cNvCxnSpPr>
              <a:cxnSpLocks/>
              <a:stCxn id="34" idx="2"/>
            </p:cNvCxnSpPr>
            <p:nvPr/>
          </p:nvCxnSpPr>
          <p:spPr bwMode="auto">
            <a:xfrm>
              <a:off x="6160793" y="1799768"/>
              <a:ext cx="1" cy="133009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/>
            <p:cNvCxnSpPr>
              <a:cxnSpLocks/>
              <a:stCxn id="34" idx="2"/>
            </p:cNvCxnSpPr>
            <p:nvPr/>
          </p:nvCxnSpPr>
          <p:spPr bwMode="auto">
            <a:xfrm rot="5400000">
              <a:off x="3698698" y="667766"/>
              <a:ext cx="1330092" cy="359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/>
            <p:cNvCxnSpPr>
              <a:cxnSpLocks/>
              <a:stCxn id="34" idx="2"/>
            </p:cNvCxnSpPr>
            <p:nvPr/>
          </p:nvCxnSpPr>
          <p:spPr bwMode="auto">
            <a:xfrm rot="16199999" flipH="1">
              <a:off x="7292797" y="667763"/>
              <a:ext cx="1330092" cy="359410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D52EFDB-8299-B252-5272-1FB9E754894D}"/>
              </a:ext>
            </a:extLst>
          </p:cNvPr>
          <p:cNvSpPr txBox="1"/>
          <p:nvPr/>
        </p:nvSpPr>
        <p:spPr>
          <a:xfrm>
            <a:off x="8153400" y="4486275"/>
            <a:ext cx="30289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도서 대장정 프로모션은 독서의 중요성과 즐거움을 알리고 다양한 책을 경험할 수 있도록 지원하는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독서장려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 프로모션입니다.</a:t>
            </a:r>
          </a:p>
          <a:p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Malgun Gothic"/>
              <a:ea typeface="Malgun Gothic"/>
            </a:endParaRP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웹과 앱을 이용하여 도서관 투어 및 책 탐험 챌린지를 통해  공공도서관 이용을 촉진시키고 독서에 대한 흥미를 키웁니다.</a:t>
            </a:r>
          </a:p>
        </p:txBody>
      </p:sp>
    </p:spTree>
    <p:extLst>
      <p:ext uri="{BB962C8B-B14F-4D97-AF65-F5344CB8AC3E}">
        <p14:creationId xmlns:p14="http://schemas.microsoft.com/office/powerpoint/2010/main" val="421456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363695403" name="그룹 1"/>
          <p:cNvGrpSpPr/>
          <p:nvPr/>
        </p:nvGrpSpPr>
        <p:grpSpPr bwMode="auto">
          <a:xfrm>
            <a:off x="981698" y="474207"/>
            <a:ext cx="11210308" cy="201765"/>
            <a:chOff x="981698" y="474207"/>
            <a:chExt cx="11210308" cy="201765"/>
          </a:xfrm>
        </p:grpSpPr>
        <p:sp>
          <p:nvSpPr>
            <p:cNvPr id="725366396" name="직사각형 3"/>
            <p:cNvSpPr/>
            <p:nvPr/>
          </p:nvSpPr>
          <p:spPr bwMode="auto">
            <a:xfrm rot="5399978">
              <a:off x="6563993" y="-4952038"/>
              <a:ext cx="45718" cy="11210307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120512245" name="직사각형 4"/>
            <p:cNvSpPr/>
            <p:nvPr/>
          </p:nvSpPr>
          <p:spPr bwMode="auto">
            <a:xfrm rot="5399978">
              <a:off x="1839132" y="-383225"/>
              <a:ext cx="164737" cy="1879605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861030469" name="사각형: 둥근 모서리 5"/>
          <p:cNvSpPr/>
          <p:nvPr/>
        </p:nvSpPr>
        <p:spPr bwMode="auto">
          <a:xfrm>
            <a:off x="981696" y="991227"/>
            <a:ext cx="1715677" cy="361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09. Summary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792797959" name="직사각형 6"/>
          <p:cNvSpPr/>
          <p:nvPr/>
        </p:nvSpPr>
        <p:spPr bwMode="auto">
          <a:xfrm>
            <a:off x="981696" y="1456043"/>
            <a:ext cx="3409362" cy="1001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altLang="en-US" sz="2000" b="1" i="1">
                <a:solidFill>
                  <a:sysClr val="windowText" lastClr="000000"/>
                </a:solidFill>
              </a:rPr>
              <a:t>프로젝트를 마치며..</a:t>
            </a:r>
          </a:p>
        </p:txBody>
      </p:sp>
      <p:grpSp>
        <p:nvGrpSpPr>
          <p:cNvPr id="414122743" name="그룹 10"/>
          <p:cNvGrpSpPr/>
          <p:nvPr/>
        </p:nvGrpSpPr>
        <p:grpSpPr bwMode="auto">
          <a:xfrm>
            <a:off x="3886198" y="991226"/>
            <a:ext cx="8191500" cy="5236516"/>
            <a:chOff x="3708399" y="991227"/>
            <a:chExt cx="8483600" cy="5236516"/>
          </a:xfrm>
        </p:grpSpPr>
        <p:sp>
          <p:nvSpPr>
            <p:cNvPr id="262099794" name="직사각형 8"/>
            <p:cNvSpPr/>
            <p:nvPr/>
          </p:nvSpPr>
          <p:spPr bwMode="auto">
            <a:xfrm>
              <a:off x="3708399" y="991228"/>
              <a:ext cx="2641599" cy="5236515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22000">
                  <a:schemeClr val="accent1">
                    <a:lumMod val="40000"/>
                    <a:lumOff val="60000"/>
                  </a:schemeClr>
                </a:gs>
                <a:gs pos="73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284288444" name="직사각형 9"/>
            <p:cNvSpPr/>
            <p:nvPr/>
          </p:nvSpPr>
          <p:spPr bwMode="auto">
            <a:xfrm>
              <a:off x="6350000" y="991227"/>
              <a:ext cx="5842000" cy="5236516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143710532" name="직사각형 11"/>
          <p:cNvSpPr/>
          <p:nvPr/>
        </p:nvSpPr>
        <p:spPr bwMode="auto">
          <a:xfrm>
            <a:off x="3956027" y="1156680"/>
            <a:ext cx="2014281" cy="494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sz="1600" b="1" i="1">
                <a:solidFill>
                  <a:schemeClr val="bg1"/>
                </a:solidFill>
              </a:rPr>
              <a:t>프로젝트 요약</a:t>
            </a:r>
            <a:endParaRPr/>
          </a:p>
        </p:txBody>
      </p:sp>
      <p:sp>
        <p:nvSpPr>
          <p:cNvPr id="1635176353" name="직사각형 13"/>
          <p:cNvSpPr/>
          <p:nvPr/>
        </p:nvSpPr>
        <p:spPr bwMode="auto">
          <a:xfrm>
            <a:off x="6760606" y="671021"/>
            <a:ext cx="4716892" cy="5754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/>
            </a:pPr>
            <a:endParaRPr lang="en-US" sz="1800" b="0" i="1" u="none" strike="noStrike" cap="none" spc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맑은 고딕"/>
            </a:endParaRPr>
          </a:p>
          <a:p>
            <a:pPr>
              <a:defRPr/>
            </a:pP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이 프로젝트는 책에 대한 관심과 시민들의 독서 흥미유발을 향상시키기 위하여 제작되었습니다</a:t>
            </a:r>
            <a:r>
              <a:rPr lang="en-US" altLang="ko-KR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. </a:t>
            </a:r>
            <a:endParaRPr lang="ko-KR" altLang="en-US" sz="140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1400" i="1">
              <a:solidFill>
                <a:schemeClr val="tx1"/>
              </a:solidFill>
              <a:latin typeface="Arial"/>
              <a:ea typeface="Arial"/>
              <a:cs typeface="맑은 고딕"/>
            </a:endParaRPr>
          </a:p>
          <a:p>
            <a:pPr>
              <a:defRPr/>
            </a:pP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공공도서관의 </a:t>
            </a:r>
            <a:r>
              <a:rPr lang="ko-KR" altLang="en-US" sz="1400" i="1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 소장 자료목록을 사용하여</a:t>
            </a: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 도서 소장 정보를 확인하고</a:t>
            </a:r>
            <a:r>
              <a:rPr lang="en-US" altLang="ko-KR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, </a:t>
            </a: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사용자가 가까운 도서관에서 해당 </a:t>
            </a:r>
            <a:r>
              <a:rPr lang="ko-KR" altLang="en-US" sz="1400" i="1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도서가 존재 하는지</a:t>
            </a: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 여부를 제공합니다</a:t>
            </a:r>
            <a:r>
              <a:rPr lang="en-US" altLang="ko-KR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.</a:t>
            </a:r>
            <a:endParaRPr lang="ko-KR" altLang="en-US" sz="140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1400" i="1">
              <a:solidFill>
                <a:schemeClr val="tx1"/>
              </a:solidFill>
              <a:latin typeface="Arial"/>
              <a:ea typeface="Arial"/>
              <a:cs typeface="맑은 고딕"/>
            </a:endParaRPr>
          </a:p>
          <a:p>
            <a:pPr>
              <a:defRPr/>
            </a:pP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이를 통해 공공도서관의 장서 검색 기능을 향상시키고</a:t>
            </a:r>
            <a:r>
              <a:rPr lang="en-US" altLang="ko-KR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, </a:t>
            </a: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이용자들이 쉽게 접근할 수 있도록 합니다</a:t>
            </a:r>
            <a:r>
              <a:rPr lang="en-US" altLang="ko-KR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.</a:t>
            </a:r>
            <a:endParaRPr lang="ko-KR" altLang="en-US" sz="1400" i="1">
              <a:solidFill>
                <a:schemeClr val="tx1"/>
              </a:solidFill>
              <a:latin typeface="Arial"/>
              <a:ea typeface="Arial"/>
              <a:cs typeface="맑은 고딕"/>
            </a:endParaRPr>
          </a:p>
          <a:p>
            <a:pPr>
              <a:defRPr/>
            </a:pP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사용자가 선택한 도서와 </a:t>
            </a:r>
            <a:r>
              <a:rPr lang="ko-KR" altLang="en-US" sz="1400" i="1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도서의 ISBN 추가 </a:t>
            </a: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목록을 활용하여</a:t>
            </a:r>
            <a:r>
              <a:rPr lang="en-US" altLang="ko-KR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, </a:t>
            </a: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가장 관련성이 높은 도서를 추천할 수 있는 분석 모델을 </a:t>
            </a:r>
            <a:r>
              <a:rPr lang="ko-KR" altLang="en-US" sz="1400" i="1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제작하여 결과를 상위 5개 반환하여 추천합니다.</a:t>
            </a:r>
            <a:endParaRPr lang="en-US" altLang="ko-KR" sz="1400" i="1">
              <a:solidFill>
                <a:schemeClr val="tx1"/>
              </a:solidFill>
              <a:latin typeface="Arial"/>
            </a:endParaRPr>
          </a:p>
          <a:p>
            <a:pPr>
              <a:defRPr/>
            </a:pPr>
            <a:endParaRPr lang="en-US" altLang="ko-KR" sz="1400" i="1">
              <a:solidFill>
                <a:schemeClr val="tx1"/>
              </a:solidFill>
              <a:latin typeface="Arial"/>
              <a:ea typeface="Arial"/>
              <a:cs typeface="맑은 고딕"/>
            </a:endParaRPr>
          </a:p>
          <a:p>
            <a:pPr>
              <a:defRPr/>
            </a:pP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이 프로젝트는 사용자 맞춤형 도서 추천을 목표로 하며</a:t>
            </a:r>
            <a:r>
              <a:rPr lang="en-US" altLang="ko-KR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, </a:t>
            </a: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도서관에서 접근 가능한 도서를 더욱 쉽게 찾을 수 있도록 </a:t>
            </a:r>
            <a:r>
              <a:rPr lang="ko-KR" altLang="en-US" sz="1400" i="1" u="none" strike="noStrike" cap="none" spc="0" err="1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돕습니다</a:t>
            </a:r>
            <a:r>
              <a:rPr lang="en-US" altLang="ko-KR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.</a:t>
            </a:r>
            <a:endParaRPr lang="ko-KR" altLang="en-US" sz="140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1400" i="1">
              <a:solidFill>
                <a:schemeClr val="tx1"/>
              </a:solidFill>
              <a:latin typeface="Arial"/>
              <a:ea typeface="Arial"/>
              <a:cs typeface="맑은 고딕"/>
            </a:endParaRPr>
          </a:p>
          <a:p>
            <a:pPr>
              <a:defRPr/>
            </a:pP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 이를 통해 최근 </a:t>
            </a:r>
            <a:r>
              <a:rPr lang="en-US" altLang="ko-KR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10</a:t>
            </a:r>
            <a:r>
              <a:rPr lang="ko-KR" altLang="en-US" sz="1400" i="1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년간  </a:t>
            </a: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약 </a:t>
            </a:r>
            <a:r>
              <a:rPr lang="en-US" altLang="ko-KR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40</a:t>
            </a:r>
            <a:r>
              <a:rPr lang="ko-KR" altLang="en-US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퍼센트 이상 떨어지고 있는 대한민국 시민들의 독서 추이에 변화와 도서산업의 발전을 기대하며 프로젝트를 마칩니다</a:t>
            </a:r>
            <a:r>
              <a:rPr lang="en-US" altLang="ko-KR" sz="1400" i="1" u="none" strike="noStrike" cap="none" spc="0">
                <a:solidFill>
                  <a:schemeClr val="tx1"/>
                </a:solidFill>
                <a:latin typeface="Arial"/>
                <a:ea typeface="Arial"/>
                <a:cs typeface="맑은 고딕"/>
              </a:rPr>
              <a:t>. 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79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 bwMode="auto">
          <a:xfrm>
            <a:off x="981699" y="474208"/>
            <a:ext cx="11210308" cy="201766"/>
            <a:chOff x="981699" y="474208"/>
            <a:chExt cx="11210308" cy="201766"/>
          </a:xfrm>
        </p:grpSpPr>
        <p:sp>
          <p:nvSpPr>
            <p:cNvPr id="4" name="직사각형 3"/>
            <p:cNvSpPr/>
            <p:nvPr/>
          </p:nvSpPr>
          <p:spPr bwMode="auto">
            <a:xfrm rot="5400000">
              <a:off x="6563993" y="-4952039"/>
              <a:ext cx="45719" cy="11210308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5" name="직사각형 4"/>
            <p:cNvSpPr/>
            <p:nvPr/>
          </p:nvSpPr>
          <p:spPr bwMode="auto">
            <a:xfrm rot="5400000">
              <a:off x="1839133" y="-383226"/>
              <a:ext cx="164738" cy="1879605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6" name="사각형: 둥근 모서리 5"/>
          <p:cNvSpPr/>
          <p:nvPr/>
        </p:nvSpPr>
        <p:spPr bwMode="auto">
          <a:xfrm>
            <a:off x="981697" y="991228"/>
            <a:ext cx="1715678" cy="361046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01. Project Brief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981697" y="1760844"/>
            <a:ext cx="3409362" cy="1001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sz="2400" b="1" i="1">
                <a:solidFill>
                  <a:sysClr val="windowText" lastClr="000000"/>
                </a:solidFill>
              </a:rPr>
              <a:t>프로젝트</a:t>
            </a:r>
            <a:endParaRPr lang="en-US" sz="2400" b="1" i="1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48297" y="3154766"/>
            <a:ext cx="3158502" cy="2920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관련 내용 요약</a:t>
            </a:r>
            <a:endParaRPr lang="en-US" altLang="ko-KR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defRPr/>
            </a:pPr>
            <a:endParaRPr lang="en-US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ko-KR" altLang="en-US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도서관 소장자료 목록</a:t>
            </a:r>
            <a:r>
              <a:rPr lang="en-US" altLang="ko-KR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이용</a:t>
            </a:r>
            <a:endParaRPr lang="en-US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ko-KR" altLang="en-US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가장 가까운 도서관 지도표시</a:t>
            </a:r>
            <a:endParaRPr lang="en-US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ko-KR" altLang="en-US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추천 도서 목록 제공</a:t>
            </a:r>
            <a:endParaRPr lang="en-US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defRPr/>
            </a:pPr>
            <a:endParaRPr lang="en-US" sz="1600" i="1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708400" y="991229"/>
            <a:ext cx="8483600" cy="235953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/>
          </a:p>
        </p:txBody>
      </p:sp>
      <p:sp>
        <p:nvSpPr>
          <p:cNvPr id="10" name="직사각형 9"/>
          <p:cNvSpPr/>
          <p:nvPr/>
        </p:nvSpPr>
        <p:spPr bwMode="auto">
          <a:xfrm>
            <a:off x="3708400" y="3350762"/>
            <a:ext cx="8483600" cy="35072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/>
          </a:p>
        </p:txBody>
      </p:sp>
      <p:sp>
        <p:nvSpPr>
          <p:cNvPr id="11" name="직사각형 10"/>
          <p:cNvSpPr/>
          <p:nvPr/>
        </p:nvSpPr>
        <p:spPr bwMode="auto">
          <a:xfrm>
            <a:off x="4270998" y="1566665"/>
            <a:ext cx="4758702" cy="1001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altLang="en-US" sz="3000" i="1" err="1">
                <a:solidFill>
                  <a:sysClr val="windowText" lastClr="000000"/>
                </a:solidFill>
              </a:rPr>
              <a:t>책책책</a:t>
            </a:r>
            <a:r>
              <a:rPr lang="en-US" altLang="ko-KR" sz="3000" i="1">
                <a:solidFill>
                  <a:sysClr val="windowText" lastClr="000000"/>
                </a:solidFill>
              </a:rPr>
              <a:t>, </a:t>
            </a:r>
            <a:r>
              <a:rPr lang="ko-KR" altLang="en-US" sz="3000" i="1">
                <a:solidFill>
                  <a:sysClr val="windowText" lastClr="000000"/>
                </a:solidFill>
              </a:rPr>
              <a:t>책을 읽읍시다</a:t>
            </a:r>
            <a:r>
              <a:rPr lang="en-US" altLang="ko-KR" sz="3000" i="1">
                <a:solidFill>
                  <a:sysClr val="windowText" lastClr="000000"/>
                </a:solidFill>
              </a:rPr>
              <a:t>!</a:t>
            </a:r>
            <a:endParaRPr lang="ko-KR" altLang="en-US" sz="3200"/>
          </a:p>
        </p:txBody>
      </p:sp>
      <p:sp>
        <p:nvSpPr>
          <p:cNvPr id="12" name="직사각형 11"/>
          <p:cNvSpPr/>
          <p:nvPr/>
        </p:nvSpPr>
        <p:spPr bwMode="auto">
          <a:xfrm>
            <a:off x="4391319" y="3626750"/>
            <a:ext cx="2123781" cy="244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2000" b="1" i="1">
                <a:solidFill>
                  <a:sysClr val="windowText" lastClr="000000"/>
                </a:solidFill>
              </a:rPr>
              <a:t>프로젝트 기간</a:t>
            </a:r>
            <a:endParaRPr lang="en-US" sz="2000" b="1" i="1">
              <a:solidFill>
                <a:sysClr val="windowText" lastClr="000000"/>
              </a:solidFill>
            </a:endParaRPr>
          </a:p>
          <a:p>
            <a:pPr algn="just">
              <a:defRPr/>
            </a:pPr>
            <a:endParaRPr lang="en-US" sz="2000" b="1" i="1">
              <a:solidFill>
                <a:sysClr val="windowText" lastClr="000000"/>
              </a:solidFill>
            </a:endParaRPr>
          </a:p>
          <a:p>
            <a:pPr algn="just">
              <a:defRPr/>
            </a:pPr>
            <a:r>
              <a:rPr lang="ko-KR" sz="2000" b="1" i="1">
                <a:solidFill>
                  <a:sysClr val="windowText" lastClr="000000"/>
                </a:solidFill>
              </a:rPr>
              <a:t>참여인원</a:t>
            </a:r>
            <a:endParaRPr lang="en-US" sz="2000" b="1" i="1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370948" y="3779107"/>
            <a:ext cx="5516250" cy="244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en-US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2024.10.10 ~ 2024.10.29</a:t>
            </a:r>
            <a:endParaRPr lang="ko-K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defRPr/>
            </a:pPr>
            <a:endParaRPr lang="en-US" sz="2000" b="1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defRPr/>
            </a:pPr>
            <a:r>
              <a:rPr lang="ko-KR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팀장 </a:t>
            </a:r>
            <a:r>
              <a:rPr lang="ko-KR" altLang="en-US" sz="2000" b="1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김아경</a:t>
            </a:r>
            <a:endParaRPr lang="en-US" sz="2000" b="1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defRPr/>
            </a:pPr>
            <a:r>
              <a:rPr lang="ko-KR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팀원 </a:t>
            </a:r>
            <a:r>
              <a:rPr lang="ko-KR" altLang="en-US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김수진</a:t>
            </a:r>
            <a:r>
              <a:rPr lang="en-US" altLang="ko-KR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문숙영</a:t>
            </a:r>
            <a:endParaRPr lang="en-US" sz="2000" b="1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991887714" name="그룹 1"/>
          <p:cNvGrpSpPr/>
          <p:nvPr/>
        </p:nvGrpSpPr>
        <p:grpSpPr bwMode="auto">
          <a:xfrm>
            <a:off x="981698" y="474207"/>
            <a:ext cx="11210308" cy="201765"/>
            <a:chOff x="981698" y="474207"/>
            <a:chExt cx="11210308" cy="201765"/>
          </a:xfrm>
        </p:grpSpPr>
        <p:sp>
          <p:nvSpPr>
            <p:cNvPr id="537378540" name="직사각형 3"/>
            <p:cNvSpPr/>
            <p:nvPr/>
          </p:nvSpPr>
          <p:spPr bwMode="auto">
            <a:xfrm rot="5399978">
              <a:off x="6563993" y="-4952038"/>
              <a:ext cx="45718" cy="11210307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741054168" name="직사각형 4"/>
            <p:cNvSpPr/>
            <p:nvPr/>
          </p:nvSpPr>
          <p:spPr bwMode="auto">
            <a:xfrm rot="5399978">
              <a:off x="1839132" y="-383225"/>
              <a:ext cx="164737" cy="1879605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1408602332" name="사각형: 둥근 모서리 5"/>
          <p:cNvSpPr/>
          <p:nvPr/>
        </p:nvSpPr>
        <p:spPr bwMode="auto">
          <a:xfrm>
            <a:off x="981696" y="991227"/>
            <a:ext cx="1715677" cy="361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02. Project Teams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236976393" name="직사각형 6"/>
          <p:cNvSpPr/>
          <p:nvPr/>
        </p:nvSpPr>
        <p:spPr bwMode="auto">
          <a:xfrm>
            <a:off x="981696" y="1456043"/>
            <a:ext cx="3409362" cy="1001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2400" b="1" i="1">
                <a:solidFill>
                  <a:sysClr val="windowText" lastClr="000000"/>
                </a:solidFill>
              </a:rPr>
              <a:t>프로젝트 멤버</a:t>
            </a:r>
            <a:endParaRPr sz="1400"/>
          </a:p>
        </p:txBody>
      </p:sp>
      <p:sp>
        <p:nvSpPr>
          <p:cNvPr id="802949778" name="직사각형 7"/>
          <p:cNvSpPr/>
          <p:nvPr/>
        </p:nvSpPr>
        <p:spPr bwMode="auto">
          <a:xfrm>
            <a:off x="4540872" y="1568155"/>
            <a:ext cx="6841501" cy="773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altLang="en-US" sz="1600" i="1">
                <a:solidFill>
                  <a:schemeClr val="tx1">
                    <a:lumMod val="76000"/>
                    <a:lumOff val="24000"/>
                  </a:schemeClr>
                </a:solidFill>
                <a:latin typeface="맑은 고딕"/>
                <a:ea typeface="Arial"/>
                <a:cs typeface="Arial"/>
              </a:rPr>
              <a:t> </a:t>
            </a:r>
            <a:r>
              <a:rPr lang="ko-KR" b="0" i="1" u="none" strike="noStrike" cap="none" spc="0">
                <a:solidFill>
                  <a:schemeClr val="tx1">
                    <a:lumMod val="76000"/>
                    <a:lumOff val="24000"/>
                  </a:schemeClr>
                </a:solidFill>
                <a:latin typeface="맑은 고딕"/>
                <a:ea typeface="Arial"/>
                <a:cs typeface="Arial"/>
              </a:rPr>
              <a:t>프로젝트 관련 내용 요약</a:t>
            </a:r>
            <a:endParaRPr lang="ko-KR" altLang="en-US" i="1">
              <a:solidFill>
                <a:schemeClr val="tx1">
                  <a:lumMod val="76000"/>
                  <a:lumOff val="24000"/>
                </a:schemeClr>
              </a:solidFill>
            </a:endParaRPr>
          </a:p>
          <a:p>
            <a:pPr algn="just">
              <a:defRPr/>
            </a:pPr>
            <a:endParaRPr lang="ko-KR" altLang="en-US" sz="1600" i="1">
              <a:solidFill>
                <a:schemeClr val="tx1">
                  <a:lumMod val="76000"/>
                  <a:lumOff val="24000"/>
                </a:schemeClr>
              </a:solidFill>
              <a:latin typeface="Arial"/>
              <a:ea typeface="맑은 고딕"/>
              <a:cs typeface="Arial"/>
            </a:endParaRPr>
          </a:p>
          <a:p>
            <a:pPr marL="261620" indent="-261620">
              <a:buFont typeface="Arial"/>
              <a:buChar char="–"/>
              <a:defRPr/>
            </a:pPr>
            <a:r>
              <a:rPr lang="ko-KR" sz="1600" i="1">
                <a:solidFill>
                  <a:schemeClr val="tx1">
                    <a:lumMod val="76000"/>
                    <a:lumOff val="24000"/>
                  </a:schemeClr>
                </a:solidFill>
                <a:latin typeface="맑은 고딕"/>
                <a:ea typeface="맑은 고딕"/>
                <a:cs typeface="맑은 고딕"/>
              </a:rPr>
              <a:t>도서관 소장 </a:t>
            </a:r>
            <a:r>
              <a:rPr lang="ko-KR" altLang="en-US" sz="1600" i="1">
                <a:solidFill>
                  <a:schemeClr val="tx1">
                    <a:lumMod val="76000"/>
                    <a:lumOff val="24000"/>
                  </a:schemeClr>
                </a:solidFill>
                <a:latin typeface="맑은 고딕"/>
                <a:ea typeface="맑은 고딕"/>
                <a:cs typeface="맑은 고딕"/>
              </a:rPr>
              <a:t>자료목록 사용</a:t>
            </a:r>
            <a:endParaRPr lang="ko-KR" altLang="en-US" sz="1600" b="0" i="1" u="none" strike="noStrike" cap="none" spc="0">
              <a:solidFill>
                <a:schemeClr val="tx1">
                  <a:lumMod val="76000"/>
                  <a:lumOff val="24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marL="261620" indent="-261620">
              <a:buFont typeface="Arial"/>
              <a:buChar char="–"/>
              <a:defRPr/>
            </a:pPr>
            <a:r>
              <a:rPr lang="ko-KR" sz="1600" b="0" i="1" u="none" strike="noStrike" cap="none" spc="0">
                <a:solidFill>
                  <a:schemeClr val="tx1">
                    <a:lumMod val="76000"/>
                    <a:lumOff val="24000"/>
                  </a:schemeClr>
                </a:solidFill>
                <a:latin typeface="맑은 고딕"/>
                <a:ea typeface="맑은 고딕"/>
                <a:cs typeface="맑은 고딕"/>
              </a:rPr>
              <a:t>가장 가까운 도서관 지도 표시</a:t>
            </a:r>
            <a:endParaRPr lang="ko-KR" altLang="en-US" sz="1600" b="0" i="1" u="none" strike="noStrike" cap="none" spc="0">
              <a:solidFill>
                <a:schemeClr val="tx1">
                  <a:lumMod val="76000"/>
                  <a:lumOff val="24000"/>
                </a:schemeClr>
              </a:solidFill>
              <a:latin typeface="맑은 고딕"/>
              <a:cs typeface="맑은 고딕"/>
            </a:endParaRPr>
          </a:p>
          <a:p>
            <a:pPr marL="261620" indent="-261620" algn="just">
              <a:buFont typeface="Arial"/>
              <a:buChar char="–"/>
              <a:defRPr/>
            </a:pPr>
            <a:r>
              <a:rPr lang="ko-KR" sz="1600" b="0" i="1" u="none" strike="noStrike" cap="none" spc="0">
                <a:solidFill>
                  <a:schemeClr val="tx1">
                    <a:lumMod val="76000"/>
                    <a:lumOff val="24000"/>
                  </a:schemeClr>
                </a:solidFill>
                <a:latin typeface="맑은 고딕"/>
                <a:ea typeface="맑은 고딕"/>
                <a:cs typeface="맑은 고딕"/>
              </a:rPr>
              <a:t>추천도서 목록 제공</a:t>
            </a:r>
            <a:endParaRPr lang="ko-KR" altLang="en-US" sz="1600">
              <a:solidFill>
                <a:schemeClr val="tx1">
                  <a:lumMod val="76000"/>
                  <a:lumOff val="24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grpSp>
        <p:nvGrpSpPr>
          <p:cNvPr id="1102516885" name="그룹 10"/>
          <p:cNvGrpSpPr/>
          <p:nvPr/>
        </p:nvGrpSpPr>
        <p:grpSpPr bwMode="auto">
          <a:xfrm>
            <a:off x="981696" y="2708589"/>
            <a:ext cx="5107305" cy="1792075"/>
            <a:chOff x="3708399" y="3086149"/>
            <a:chExt cx="8483600" cy="3771848"/>
          </a:xfrm>
        </p:grpSpPr>
        <p:sp>
          <p:nvSpPr>
            <p:cNvPr id="1695875334" name="직사각형 8"/>
            <p:cNvSpPr/>
            <p:nvPr/>
          </p:nvSpPr>
          <p:spPr bwMode="auto">
            <a:xfrm>
              <a:off x="3708399" y="3086149"/>
              <a:ext cx="8483600" cy="26461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479908828" name="직사각형 9"/>
            <p:cNvSpPr/>
            <p:nvPr/>
          </p:nvSpPr>
          <p:spPr bwMode="auto">
            <a:xfrm>
              <a:off x="3708399" y="3350761"/>
              <a:ext cx="8483600" cy="350723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grpSp>
        <p:nvGrpSpPr>
          <p:cNvPr id="800308309" name="그룹 11"/>
          <p:cNvGrpSpPr/>
          <p:nvPr/>
        </p:nvGrpSpPr>
        <p:grpSpPr bwMode="auto">
          <a:xfrm>
            <a:off x="981696" y="4626387"/>
            <a:ext cx="5107305" cy="1792075"/>
            <a:chOff x="3708399" y="3086149"/>
            <a:chExt cx="8483600" cy="3771848"/>
          </a:xfrm>
        </p:grpSpPr>
        <p:sp>
          <p:nvSpPr>
            <p:cNvPr id="2018980993" name="직사각형 12"/>
            <p:cNvSpPr/>
            <p:nvPr/>
          </p:nvSpPr>
          <p:spPr bwMode="auto">
            <a:xfrm>
              <a:off x="3708399" y="3086149"/>
              <a:ext cx="8483600" cy="26461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1406188879" name="직사각형 13"/>
            <p:cNvSpPr/>
            <p:nvPr/>
          </p:nvSpPr>
          <p:spPr bwMode="auto">
            <a:xfrm>
              <a:off x="3708399" y="3350761"/>
              <a:ext cx="8483600" cy="350723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grpSp>
        <p:nvGrpSpPr>
          <p:cNvPr id="336197157" name="그룹 14"/>
          <p:cNvGrpSpPr/>
          <p:nvPr/>
        </p:nvGrpSpPr>
        <p:grpSpPr bwMode="auto">
          <a:xfrm>
            <a:off x="6462393" y="2703624"/>
            <a:ext cx="5107305" cy="1792075"/>
            <a:chOff x="3708399" y="3086149"/>
            <a:chExt cx="8483600" cy="3771848"/>
          </a:xfrm>
        </p:grpSpPr>
        <p:sp>
          <p:nvSpPr>
            <p:cNvPr id="2039818079" name="직사각형 15"/>
            <p:cNvSpPr/>
            <p:nvPr/>
          </p:nvSpPr>
          <p:spPr bwMode="auto">
            <a:xfrm>
              <a:off x="3708399" y="3086149"/>
              <a:ext cx="8483600" cy="26461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1946355434" name="직사각형 16"/>
            <p:cNvSpPr/>
            <p:nvPr/>
          </p:nvSpPr>
          <p:spPr bwMode="auto">
            <a:xfrm>
              <a:off x="3708399" y="3350761"/>
              <a:ext cx="8483600" cy="350723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486348933" name="직사각형 20"/>
          <p:cNvSpPr/>
          <p:nvPr/>
        </p:nvSpPr>
        <p:spPr bwMode="auto">
          <a:xfrm>
            <a:off x="1191807" y="2842542"/>
            <a:ext cx="3409362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2200" b="1" i="1" u="none" strike="noStrike" cap="none" spc="0">
                <a:solidFill>
                  <a:schemeClr val="accent4">
                    <a:lumMod val="75000"/>
                  </a:schemeClr>
                </a:solidFill>
                <a:latin typeface="맑은 고딕"/>
                <a:ea typeface="Arial"/>
                <a:cs typeface="Arial"/>
              </a:rPr>
              <a:t>김아경</a:t>
            </a:r>
            <a:endParaRPr/>
          </a:p>
        </p:txBody>
      </p:sp>
      <p:sp>
        <p:nvSpPr>
          <p:cNvPr id="1077896581" name="직사각형 21"/>
          <p:cNvSpPr/>
          <p:nvPr/>
        </p:nvSpPr>
        <p:spPr bwMode="auto">
          <a:xfrm>
            <a:off x="1191807" y="4692474"/>
            <a:ext cx="3409362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2200" b="1" i="1">
                <a:solidFill>
                  <a:schemeClr val="accent4">
                    <a:lumMod val="75000"/>
                  </a:schemeClr>
                </a:solidFill>
              </a:rPr>
              <a:t>문숙영</a:t>
            </a:r>
            <a:endParaRPr/>
          </a:p>
        </p:txBody>
      </p:sp>
      <p:sp>
        <p:nvSpPr>
          <p:cNvPr id="11975846" name="직사각형 22"/>
          <p:cNvSpPr/>
          <p:nvPr/>
        </p:nvSpPr>
        <p:spPr bwMode="auto">
          <a:xfrm>
            <a:off x="6637651" y="2829847"/>
            <a:ext cx="3409362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altLang="en-US" sz="2200" b="1" i="1">
                <a:solidFill>
                  <a:schemeClr val="accent4">
                    <a:lumMod val="75000"/>
                  </a:schemeClr>
                </a:solidFill>
                <a:latin typeface="맑은 고딕"/>
                <a:ea typeface="맑은 고딕"/>
              </a:rPr>
              <a:t>김수진</a:t>
            </a:r>
            <a:endParaRPr/>
          </a:p>
        </p:txBody>
      </p:sp>
      <p:sp>
        <p:nvSpPr>
          <p:cNvPr id="1490626571" name="직사각형 24"/>
          <p:cNvSpPr/>
          <p:nvPr/>
        </p:nvSpPr>
        <p:spPr bwMode="auto">
          <a:xfrm>
            <a:off x="1156622" y="3421407"/>
            <a:ext cx="4748875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팀장</a:t>
            </a:r>
          </a:p>
          <a:p>
            <a:pPr algn="just">
              <a:defRPr/>
            </a:pP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defRPr/>
            </a:pPr>
            <a:r>
              <a:rPr lang="ko-KR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개발 경험을 쌓고, 실력의 향상. 그리고 도서관에 책을 보러 오는 사람들이 많아졌으면 좋겠습니다. </a:t>
            </a:r>
          </a:p>
        </p:txBody>
      </p:sp>
      <p:sp>
        <p:nvSpPr>
          <p:cNvPr id="1674594843" name="직사각형 25"/>
          <p:cNvSpPr/>
          <p:nvPr/>
        </p:nvSpPr>
        <p:spPr bwMode="auto">
          <a:xfrm>
            <a:off x="1156623" y="5201098"/>
            <a:ext cx="4748875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책에 대한 관심을 높이고, 독서 흥미를 유발하여 대한민국의 독서율을 개선하는 것을 목표로 합니다.</a:t>
            </a: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012504" name="직사각형 27"/>
          <p:cNvSpPr/>
          <p:nvPr/>
        </p:nvSpPr>
        <p:spPr bwMode="auto">
          <a:xfrm>
            <a:off x="6637651" y="3264792"/>
            <a:ext cx="4748875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이 프로젝트를 통해 독서에 대한 관심이 커지길 바랍니다.</a:t>
            </a: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32280891" name="그룹 1"/>
          <p:cNvGrpSpPr/>
          <p:nvPr/>
        </p:nvGrpSpPr>
        <p:grpSpPr bwMode="auto">
          <a:xfrm>
            <a:off x="981698" y="474207"/>
            <a:ext cx="11210308" cy="201765"/>
            <a:chOff x="981698" y="474207"/>
            <a:chExt cx="11210308" cy="201765"/>
          </a:xfrm>
        </p:grpSpPr>
        <p:sp>
          <p:nvSpPr>
            <p:cNvPr id="1637813875" name="직사각형 3"/>
            <p:cNvSpPr/>
            <p:nvPr/>
          </p:nvSpPr>
          <p:spPr bwMode="auto">
            <a:xfrm rot="5399978">
              <a:off x="6563993" y="-4952038"/>
              <a:ext cx="45718" cy="11210307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1105532001" name="직사각형 4"/>
            <p:cNvSpPr/>
            <p:nvPr/>
          </p:nvSpPr>
          <p:spPr bwMode="auto">
            <a:xfrm rot="5399978">
              <a:off x="1839132" y="-383225"/>
              <a:ext cx="164737" cy="1879605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310245950" name="사각형: 둥근 모서리 5"/>
          <p:cNvSpPr/>
          <p:nvPr/>
        </p:nvSpPr>
        <p:spPr bwMode="auto">
          <a:xfrm>
            <a:off x="981696" y="991227"/>
            <a:ext cx="1715677" cy="361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03. Project Goal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58594983" name="직사각형 6"/>
          <p:cNvSpPr/>
          <p:nvPr/>
        </p:nvSpPr>
        <p:spPr bwMode="auto">
          <a:xfrm>
            <a:off x="981696" y="1456043"/>
            <a:ext cx="3409362" cy="1001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2400" b="1" i="1">
                <a:solidFill>
                  <a:sysClr val="windowText" lastClr="000000"/>
                </a:solidFill>
              </a:rPr>
              <a:t>프로젝트 목표</a:t>
            </a:r>
            <a:endParaRPr sz="1400"/>
          </a:p>
        </p:txBody>
      </p:sp>
      <p:sp>
        <p:nvSpPr>
          <p:cNvPr id="1310686734" name="직사각형 7"/>
          <p:cNvSpPr/>
          <p:nvPr/>
        </p:nvSpPr>
        <p:spPr bwMode="auto">
          <a:xfrm>
            <a:off x="4778997" y="1683816"/>
            <a:ext cx="6841501" cy="773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  <a:defRPr/>
            </a:pPr>
            <a:endParaRPr lang="en-US" sz="1600" i="1">
              <a:solidFill>
                <a:sysClr val="windowText" lastClr="000000"/>
              </a:solidFill>
            </a:endParaRPr>
          </a:p>
        </p:txBody>
      </p:sp>
      <p:grpSp>
        <p:nvGrpSpPr>
          <p:cNvPr id="947000372" name="그룹 10"/>
          <p:cNvGrpSpPr/>
          <p:nvPr/>
        </p:nvGrpSpPr>
        <p:grpSpPr bwMode="auto">
          <a:xfrm>
            <a:off x="981696" y="2708588"/>
            <a:ext cx="5107305" cy="1792074"/>
            <a:chOff x="3708399" y="3086149"/>
            <a:chExt cx="8483600" cy="3771849"/>
          </a:xfrm>
        </p:grpSpPr>
        <p:sp>
          <p:nvSpPr>
            <p:cNvPr id="1076559855" name="직사각형 8"/>
            <p:cNvSpPr/>
            <p:nvPr/>
          </p:nvSpPr>
          <p:spPr bwMode="auto">
            <a:xfrm>
              <a:off x="3708399" y="3086149"/>
              <a:ext cx="8483600" cy="26461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849774437" name="직사각형 9"/>
            <p:cNvSpPr/>
            <p:nvPr/>
          </p:nvSpPr>
          <p:spPr bwMode="auto">
            <a:xfrm>
              <a:off x="3708399" y="3350761"/>
              <a:ext cx="8483600" cy="350723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grpSp>
        <p:nvGrpSpPr>
          <p:cNvPr id="2098876290" name="그룹 11"/>
          <p:cNvGrpSpPr/>
          <p:nvPr/>
        </p:nvGrpSpPr>
        <p:grpSpPr bwMode="auto">
          <a:xfrm>
            <a:off x="981696" y="4626386"/>
            <a:ext cx="5107305" cy="1792074"/>
            <a:chOff x="3708399" y="3086149"/>
            <a:chExt cx="8483600" cy="3771849"/>
          </a:xfrm>
        </p:grpSpPr>
        <p:sp>
          <p:nvSpPr>
            <p:cNvPr id="891116091" name="직사각형 12"/>
            <p:cNvSpPr/>
            <p:nvPr/>
          </p:nvSpPr>
          <p:spPr bwMode="auto">
            <a:xfrm>
              <a:off x="3708399" y="3086149"/>
              <a:ext cx="8483600" cy="26461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497808470" name="직사각형 13"/>
            <p:cNvSpPr/>
            <p:nvPr/>
          </p:nvSpPr>
          <p:spPr bwMode="auto">
            <a:xfrm>
              <a:off x="3708399" y="3350761"/>
              <a:ext cx="8483600" cy="350723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grpSp>
        <p:nvGrpSpPr>
          <p:cNvPr id="1400812722" name="그룹 14"/>
          <p:cNvGrpSpPr/>
          <p:nvPr/>
        </p:nvGrpSpPr>
        <p:grpSpPr bwMode="auto">
          <a:xfrm>
            <a:off x="6462393" y="2703624"/>
            <a:ext cx="5107305" cy="1792075"/>
            <a:chOff x="3708399" y="3086149"/>
            <a:chExt cx="8483600" cy="3771848"/>
          </a:xfrm>
        </p:grpSpPr>
        <p:sp>
          <p:nvSpPr>
            <p:cNvPr id="1527731893" name="직사각형 15"/>
            <p:cNvSpPr/>
            <p:nvPr/>
          </p:nvSpPr>
          <p:spPr bwMode="auto">
            <a:xfrm>
              <a:off x="3708399" y="3086149"/>
              <a:ext cx="8483600" cy="26461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1180274285" name="직사각형 16"/>
            <p:cNvSpPr/>
            <p:nvPr/>
          </p:nvSpPr>
          <p:spPr bwMode="auto">
            <a:xfrm>
              <a:off x="3708399" y="3350761"/>
              <a:ext cx="8483600" cy="350723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605194978" name="직사각형 21"/>
          <p:cNvSpPr/>
          <p:nvPr/>
        </p:nvSpPr>
        <p:spPr bwMode="auto">
          <a:xfrm>
            <a:off x="1096557" y="4830819"/>
            <a:ext cx="3409362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sz="2200" b="1" i="1" u="none" strike="noStrike" cap="none" spc="0">
                <a:solidFill>
                  <a:schemeClr val="accent4">
                    <a:lumMod val="75000"/>
                  </a:schemeClr>
                </a:solidFill>
                <a:latin typeface="맑은 고딕"/>
                <a:ea typeface="맑은 고딕"/>
                <a:cs typeface="맑은 고딕"/>
              </a:rPr>
              <a:t>추천 도서 목록 제공</a:t>
            </a:r>
            <a:endParaRPr lang="ko-KR" sz="2200" b="1" i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29950003" name="직사각형 22"/>
          <p:cNvSpPr/>
          <p:nvPr/>
        </p:nvSpPr>
        <p:spPr bwMode="auto">
          <a:xfrm>
            <a:off x="6603634" y="3006740"/>
            <a:ext cx="3586254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2200" b="1" i="1" u="none" strike="noStrike" cap="none" spc="0">
                <a:solidFill>
                  <a:schemeClr val="accent4">
                    <a:lumMod val="75000"/>
                  </a:schemeClr>
                </a:solidFill>
                <a:latin typeface="맑은 고딕"/>
                <a:ea typeface="맑은 고딕"/>
                <a:cs typeface="맑은 고딕"/>
              </a:rPr>
              <a:t>지도에 가장 가까운 도서관 위치 표시</a:t>
            </a:r>
            <a:endParaRPr lang="ko-KR" sz="2200" b="1" i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34765210" name="직사각형 24"/>
          <p:cNvSpPr/>
          <p:nvPr/>
        </p:nvSpPr>
        <p:spPr bwMode="auto">
          <a:xfrm>
            <a:off x="1115802" y="3264792"/>
            <a:ext cx="4748875" cy="1243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도서관 </a:t>
            </a:r>
            <a:r>
              <a:rPr lang="ko-KR" sz="12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소장 자료목록을 </a:t>
            </a:r>
            <a:r>
              <a:rPr lang="ko-KR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</a:rPr>
              <a:t>사용하여</a:t>
            </a:r>
            <a:r>
              <a:rPr lang="ko-KR" altLang="en-US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 도서 소장 정보를 확인하고</a:t>
            </a:r>
            <a:r>
              <a:rPr lang="ko-KR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defRPr/>
            </a:pPr>
            <a:r>
              <a:rPr lang="ko-KR" sz="12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스트림릿에</a:t>
            </a:r>
            <a:r>
              <a:rPr lang="ko-KR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 표시한다</a:t>
            </a:r>
            <a:r>
              <a:rPr lang="en-US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defRPr/>
            </a:pPr>
            <a:endParaRPr lang="en-US" sz="1400" i="1">
              <a:solidFill>
                <a:schemeClr val="tx1"/>
              </a:solidFill>
              <a:latin typeface="Arial"/>
            </a:endParaRPr>
          </a:p>
          <a:p>
            <a:pPr algn="just">
              <a:defRPr/>
            </a:pPr>
            <a:endParaRPr lang="en-US" altLang="ko-KR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2247451" name="직사각형 25"/>
          <p:cNvSpPr/>
          <p:nvPr/>
        </p:nvSpPr>
        <p:spPr bwMode="auto">
          <a:xfrm>
            <a:off x="1156623" y="5201098"/>
            <a:ext cx="4748875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1390719" name="직사각형 27"/>
          <p:cNvSpPr/>
          <p:nvPr/>
        </p:nvSpPr>
        <p:spPr bwMode="auto">
          <a:xfrm>
            <a:off x="6637651" y="3604971"/>
            <a:ext cx="4748875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소장정보가 있는 도서관을 지도에 표시한다</a:t>
            </a:r>
            <a:r>
              <a:rPr lang="en-US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7014185" name="직사각형 29"/>
          <p:cNvSpPr/>
          <p:nvPr/>
        </p:nvSpPr>
        <p:spPr bwMode="auto">
          <a:xfrm>
            <a:off x="1099255" y="5198165"/>
            <a:ext cx="4748875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선택한 도서와 비슷한 </a:t>
            </a:r>
            <a:r>
              <a:rPr lang="ko-KR" altLang="en-US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도서들을 추천한다</a:t>
            </a:r>
            <a:r>
              <a:rPr lang="en-US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직사각형 21">
            <a:extLst>
              <a:ext uri="{FF2B5EF4-FFF2-40B4-BE49-F238E27FC236}">
                <a16:creationId xmlns:a16="http://schemas.microsoft.com/office/drawing/2014/main" id="{6D05B5B3-89CE-8D52-7170-EBA94856767E}"/>
              </a:ext>
            </a:extLst>
          </p:cNvPr>
          <p:cNvSpPr/>
          <p:nvPr/>
        </p:nvSpPr>
        <p:spPr bwMode="auto">
          <a:xfrm>
            <a:off x="1096556" y="2919015"/>
            <a:ext cx="3661094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altLang="en-US" sz="2200" b="1" i="1">
                <a:solidFill>
                  <a:schemeClr val="accent4">
                    <a:lumMod val="75000"/>
                  </a:schemeClr>
                </a:solidFill>
                <a:ea typeface="맑은 고딕"/>
              </a:rPr>
              <a:t>도서관 소장자료 목록사용 </a:t>
            </a:r>
            <a:endParaRPr lang="en-US" altLang="ko-KR" sz="2200" b="1" i="1">
              <a:solidFill>
                <a:schemeClr val="accent4">
                  <a:lumMod val="75000"/>
                </a:schemeClr>
              </a:solidFill>
              <a:ea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34799824" name="그룹 1"/>
          <p:cNvGrpSpPr/>
          <p:nvPr/>
        </p:nvGrpSpPr>
        <p:grpSpPr bwMode="auto">
          <a:xfrm>
            <a:off x="981698" y="474207"/>
            <a:ext cx="11210308" cy="201765"/>
            <a:chOff x="981698" y="474207"/>
            <a:chExt cx="11210308" cy="201765"/>
          </a:xfrm>
        </p:grpSpPr>
        <p:sp>
          <p:nvSpPr>
            <p:cNvPr id="2083517234" name="직사각형 3"/>
            <p:cNvSpPr/>
            <p:nvPr/>
          </p:nvSpPr>
          <p:spPr bwMode="auto">
            <a:xfrm rot="5399978">
              <a:off x="6563993" y="-4952038"/>
              <a:ext cx="45718" cy="11210307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1771022443" name="직사각형 4"/>
            <p:cNvSpPr/>
            <p:nvPr/>
          </p:nvSpPr>
          <p:spPr bwMode="auto">
            <a:xfrm rot="5399978">
              <a:off x="1839132" y="-383225"/>
              <a:ext cx="164737" cy="1879605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715185213" name="사각형: 둥근 모서리 5"/>
          <p:cNvSpPr/>
          <p:nvPr/>
        </p:nvSpPr>
        <p:spPr bwMode="auto">
          <a:xfrm>
            <a:off x="981696" y="991227"/>
            <a:ext cx="1715677" cy="361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Schedule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178065535" name="직사각형 6"/>
          <p:cNvSpPr/>
          <p:nvPr/>
        </p:nvSpPr>
        <p:spPr bwMode="auto">
          <a:xfrm>
            <a:off x="981696" y="1456043"/>
            <a:ext cx="3409362" cy="1001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altLang="en-US" sz="2400" b="1" i="1">
                <a:solidFill>
                  <a:sysClr val="windowText" lastClr="000000"/>
                </a:solidFill>
              </a:rPr>
              <a:t>개발 일정</a:t>
            </a:r>
          </a:p>
        </p:txBody>
      </p:sp>
      <p:graphicFrame>
        <p:nvGraphicFramePr>
          <p:cNvPr id="1212785754" name="표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6423255"/>
              </p:ext>
            </p:extLst>
          </p:nvPr>
        </p:nvGraphicFramePr>
        <p:xfrm>
          <a:off x="934071" y="2645108"/>
          <a:ext cx="10416625" cy="3077295"/>
        </p:xfrm>
        <a:graphic>
          <a:graphicData uri="http://schemas.openxmlformats.org/drawingml/2006/table">
            <a:tbl>
              <a:tblPr firstRow="1" bandRow="1"/>
              <a:tblGrid>
                <a:gridCol w="208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5459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12699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주차</a:t>
                      </a:r>
                      <a:endParaRPr/>
                    </a:p>
                  </a:txBody>
                  <a:tcPr anchor="ctr">
                    <a:lnT w="12699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r>
                        <a:rPr lang="ko-KR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주차</a:t>
                      </a:r>
                      <a:endParaRPr/>
                    </a:p>
                  </a:txBody>
                  <a:tcPr anchor="ctr">
                    <a:lnT w="12699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lang="ko-KR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주차</a:t>
                      </a:r>
                      <a:endParaRPr/>
                    </a:p>
                  </a:txBody>
                  <a:tcPr anchor="ctr">
                    <a:lnT w="12699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</a:t>
                      </a:r>
                      <a:r>
                        <a:rPr lang="ko-KR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주차</a:t>
                      </a:r>
                      <a:endParaRPr/>
                    </a:p>
                  </a:txBody>
                  <a:tcPr anchor="ctr">
                    <a:lnT w="12699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4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STEP 01</a:t>
                      </a: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noFill/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4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STEP 02</a:t>
                      </a: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noFill/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4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STEP 03</a:t>
                      </a: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noFill/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4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STEP 04</a:t>
                      </a: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noFill/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sz="140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T>
                    <a:lnB w="12699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76611443" name="사각형: 둥근 모서리 9"/>
          <p:cNvSpPr/>
          <p:nvPr/>
        </p:nvSpPr>
        <p:spPr bwMode="auto">
          <a:xfrm>
            <a:off x="3065315" y="3316191"/>
            <a:ext cx="1972767" cy="33894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>
                <a:solidFill>
                  <a:schemeClr val="tx1"/>
                </a:solidFill>
              </a:rPr>
              <a:t>계획서 작성</a:t>
            </a:r>
            <a:endParaRPr/>
          </a:p>
        </p:txBody>
      </p:sp>
      <p:sp>
        <p:nvSpPr>
          <p:cNvPr id="708051518" name="사각형: 둥근 모서리 10"/>
          <p:cNvSpPr/>
          <p:nvPr/>
        </p:nvSpPr>
        <p:spPr bwMode="auto">
          <a:xfrm>
            <a:off x="5207890" y="3885569"/>
            <a:ext cx="3793097" cy="303517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</a:rPr>
              <a:t>소장자료목록 사용, </a:t>
            </a:r>
            <a:r>
              <a:rPr lang="ko-KR" sz="1400" err="1">
                <a:solidFill>
                  <a:schemeClr val="tx1"/>
                </a:solidFill>
              </a:rPr>
              <a:t>스트림릿</a:t>
            </a:r>
            <a:r>
              <a:rPr lang="ko-KR" sz="1400">
                <a:solidFill>
                  <a:schemeClr val="tx1"/>
                </a:solidFill>
              </a:rPr>
              <a:t> 플랫폼생성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38731810" name="사각형: 둥근 모서리 11"/>
          <p:cNvSpPr/>
          <p:nvPr/>
        </p:nvSpPr>
        <p:spPr bwMode="auto">
          <a:xfrm>
            <a:off x="5146244" y="4440777"/>
            <a:ext cx="6097428" cy="3107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sz="1600">
                <a:solidFill>
                  <a:schemeClr val="tx1"/>
                </a:solidFill>
              </a:rPr>
              <a:t>도서관 소장 정보 데이터 구축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ko-KR" sz="1600">
                <a:solidFill>
                  <a:schemeClr val="tx1"/>
                </a:solidFill>
              </a:rPr>
              <a:t>추천도서 데이터 분석 모델 생성</a:t>
            </a:r>
            <a:endParaRPr/>
          </a:p>
        </p:txBody>
      </p:sp>
      <p:sp>
        <p:nvSpPr>
          <p:cNvPr id="1378126654" name="사각형: 둥근 모서리 12"/>
          <p:cNvSpPr/>
          <p:nvPr/>
        </p:nvSpPr>
        <p:spPr bwMode="auto">
          <a:xfrm>
            <a:off x="7369577" y="4995985"/>
            <a:ext cx="3793097" cy="303517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모델 완성 및 페이지 디자인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74413543" name="그룹 1"/>
          <p:cNvGrpSpPr/>
          <p:nvPr/>
        </p:nvGrpSpPr>
        <p:grpSpPr bwMode="auto">
          <a:xfrm>
            <a:off x="981698" y="474207"/>
            <a:ext cx="11210308" cy="201765"/>
            <a:chOff x="981698" y="474207"/>
            <a:chExt cx="11210308" cy="201765"/>
          </a:xfrm>
        </p:grpSpPr>
        <p:sp>
          <p:nvSpPr>
            <p:cNvPr id="2044449265" name="직사각형 3"/>
            <p:cNvSpPr/>
            <p:nvPr/>
          </p:nvSpPr>
          <p:spPr bwMode="auto">
            <a:xfrm rot="5399978">
              <a:off x="6563993" y="-4952038"/>
              <a:ext cx="45718" cy="11210307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779936322" name="직사각형 4"/>
            <p:cNvSpPr/>
            <p:nvPr/>
          </p:nvSpPr>
          <p:spPr bwMode="auto">
            <a:xfrm rot="5399978">
              <a:off x="1839132" y="-383225"/>
              <a:ext cx="164737" cy="1879605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475364303" name="사각형: 둥근 모서리 5"/>
          <p:cNvSpPr/>
          <p:nvPr/>
        </p:nvSpPr>
        <p:spPr bwMode="auto">
          <a:xfrm>
            <a:off x="981696" y="991227"/>
            <a:ext cx="1715677" cy="361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04. Project Body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134735932" name="직사각형 6"/>
          <p:cNvSpPr/>
          <p:nvPr/>
        </p:nvSpPr>
        <p:spPr bwMode="auto">
          <a:xfrm>
            <a:off x="402147" y="1456043"/>
            <a:ext cx="3409362" cy="1001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sz="2000" b="1" i="1">
                <a:solidFill>
                  <a:sysClr val="windowText" lastClr="000000"/>
                </a:solidFill>
              </a:rPr>
              <a:t>프로젝트 개발 구성 및 개요</a:t>
            </a:r>
            <a:endParaRPr lang="ko-KR" altLang="en-US" sz="2000" b="1" i="1">
              <a:solidFill>
                <a:sysClr val="windowText" lastClr="000000"/>
              </a:solidFill>
            </a:endParaRPr>
          </a:p>
        </p:txBody>
      </p:sp>
      <p:sp>
        <p:nvSpPr>
          <p:cNvPr id="1883797743" name="직사각형 7"/>
          <p:cNvSpPr/>
          <p:nvPr/>
        </p:nvSpPr>
        <p:spPr bwMode="auto">
          <a:xfrm>
            <a:off x="403951" y="2159574"/>
            <a:ext cx="3158501" cy="3704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endParaRPr lang="ko-KR" sz="1600" b="1" i="1">
              <a:solidFill>
                <a:sysClr val="windowText" lastClr="000000"/>
              </a:solidFill>
            </a:endParaRPr>
          </a:p>
          <a:p>
            <a:pPr algn="just">
              <a:defRPr/>
            </a:pPr>
            <a:endParaRPr lang="en-US" sz="1600" i="1">
              <a:solidFill>
                <a:sysClr val="windowText" lastClr="000000"/>
              </a:solidFill>
              <a:latin typeface="맑은 고딕"/>
              <a:ea typeface="맑은 고딕"/>
            </a:endParaRPr>
          </a:p>
          <a:p>
            <a:pPr algn="just">
              <a:defRPr/>
            </a:pPr>
            <a:endParaRPr lang="en-US" altLang="ko-KR" sz="1600" i="1">
              <a:solidFill>
                <a:sysClr val="windowText" lastClr="000000"/>
              </a:solidFill>
              <a:latin typeface="Arial"/>
              <a:ea typeface="맑은 고딕"/>
              <a:cs typeface="Arial"/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ko-KR" sz="1600" b="0" i="1" u="none" strike="noStrike" cap="none" spc="0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개발 환경</a:t>
            </a:r>
            <a:r>
              <a:rPr lang="ko-KR" altLang="en-US" sz="1600" i="1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 </a:t>
            </a:r>
            <a:r>
              <a:rPr lang="ko-KR" sz="1600" b="0" i="1" u="none" strike="noStrike" cap="none" spc="0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lang="ko-KR" altLang="en-US" sz="1600" i="1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  <a:p>
            <a:pPr marL="285750" indent="-285750" algn="just">
              <a:buChar char="-"/>
              <a:defRPr/>
            </a:pPr>
            <a:endParaRPr lang="ko-KR" altLang="en-US" sz="1600" i="1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  <a:p>
            <a:pPr marL="285750" indent="-285750" algn="just">
              <a:buChar char="-"/>
              <a:defRPr/>
            </a:pPr>
            <a:endParaRPr lang="ko-KR" altLang="en-US" sz="1600" i="1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  <a:p>
            <a:pPr algn="just">
              <a:defRPr/>
            </a:pPr>
            <a:r>
              <a:rPr lang="ko-KR" sz="1600" i="1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                   </a:t>
            </a:r>
            <a:r>
              <a:rPr lang="ko-KR" altLang="en-US" sz="1600" i="1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600" i="1" err="1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Vscode</a:t>
            </a:r>
            <a:endParaRPr lang="ko-KR" sz="1600" b="0" i="1" u="none" strike="noStrike" cap="none" spc="0" err="1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  <a:p>
            <a:pPr algn="just">
              <a:defRPr/>
            </a:pPr>
            <a:endParaRPr lang="ko-KR" sz="1600" i="1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en-US" sz="1600" b="0" i="1" u="none" strike="noStrike" cap="none" spc="0" err="1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개발</a:t>
            </a:r>
            <a:r>
              <a:rPr lang="en-US" sz="1600" b="0" i="1" u="none" strike="noStrike" cap="none" spc="0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sz="1600" b="0" i="1" u="none" strike="noStrike" cap="none" spc="0" err="1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언어</a:t>
            </a:r>
            <a:r>
              <a:rPr lang="en-US" sz="1600" i="1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 </a:t>
            </a:r>
            <a:r>
              <a:rPr lang="en-US" sz="1600" b="0" i="1" u="none" strike="noStrike" cap="none" spc="0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lang="en-US" sz="1600" i="1">
              <a:solidFill>
                <a:sysClr val="windowText" lastClr="000000"/>
              </a:solidFill>
              <a:latin typeface="Arial"/>
              <a:ea typeface="맑은 고딕"/>
              <a:cs typeface="Arial"/>
            </a:endParaRPr>
          </a:p>
          <a:p>
            <a:pPr marL="285750" indent="-285750" algn="just">
              <a:buChar char="-"/>
              <a:defRPr/>
            </a:pPr>
            <a:endParaRPr lang="en-US" altLang="ko-KR" sz="1600" i="1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  <a:p>
            <a:pPr marL="285750" indent="-285750" algn="just">
              <a:buChar char="-"/>
              <a:defRPr/>
            </a:pPr>
            <a:endParaRPr lang="en-US" altLang="ko-KR" sz="1600" i="1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  <a:p>
            <a:pPr marL="285750" indent="-285750" algn="just">
              <a:buChar char="-"/>
              <a:defRPr/>
            </a:pPr>
            <a:endParaRPr lang="en-US" altLang="ko-KR" sz="1600" i="1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  <a:p>
            <a:pPr marL="285750" indent="-285750" algn="just">
              <a:buChar char="-"/>
              <a:defRPr/>
            </a:pPr>
            <a:endParaRPr lang="en-US" altLang="ko-KR" sz="1600" i="1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  <a:p>
            <a:pPr marL="285750" indent="-285750" algn="just">
              <a:buChar char="-"/>
              <a:defRPr/>
            </a:pPr>
            <a:r>
              <a:rPr lang="ko-KR" sz="1600" b="0" i="1" u="none" strike="noStrike" cap="none" spc="0" err="1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프론트엔드</a:t>
            </a:r>
            <a:r>
              <a:rPr lang="ko-KR" sz="1600" b="0" i="1" u="none" strike="noStrike" cap="none" spc="0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 - </a:t>
            </a:r>
            <a:r>
              <a:rPr lang="en-US" altLang="ko-KR" sz="1600" i="1" err="1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</a:rPr>
              <a:t>Streamlit</a:t>
            </a:r>
            <a:endParaRPr lang="en-US" altLang="ko-KR" sz="1600" i="1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  <a:p>
            <a:pPr marL="285750" indent="-285750" algn="just">
              <a:buChar char="-"/>
              <a:defRPr/>
            </a:pPr>
            <a:endParaRPr lang="en-US" altLang="ko-KR" sz="1600" i="1">
              <a:solidFill>
                <a:sysClr val="windowText" lastClr="000000"/>
              </a:solidFill>
              <a:latin typeface="맑은 고딕"/>
              <a:ea typeface="맑은 고딕"/>
              <a:cs typeface="Arial"/>
            </a:endParaRPr>
          </a:p>
          <a:p>
            <a:pPr marL="285750" indent="-285750" algn="just">
              <a:buChar char="-"/>
              <a:defRPr/>
            </a:pPr>
            <a:r>
              <a:rPr lang="en-US" altLang="ko-KR" sz="1600" i="1" err="1">
                <a:solidFill>
                  <a:sysClr val="windowText" lastClr="000000"/>
                </a:solidFill>
                <a:latin typeface="맑은 고딕"/>
                <a:ea typeface="맑은 고딕"/>
                <a:cs typeface="Arial"/>
              </a:rPr>
              <a:t>서버</a:t>
            </a:r>
            <a:r>
              <a:rPr lang="en-US" altLang="ko-KR" sz="1600" i="1">
                <a:solidFill>
                  <a:sysClr val="windowText" lastClr="000000"/>
                </a:solidFill>
                <a:latin typeface="맑은 고딕"/>
                <a:ea typeface="맑은 고딕"/>
                <a:cs typeface="Arial"/>
              </a:rPr>
              <a:t> - localhost</a:t>
            </a:r>
          </a:p>
        </p:txBody>
      </p:sp>
      <p:grpSp>
        <p:nvGrpSpPr>
          <p:cNvPr id="175622404" name="그룹 8"/>
          <p:cNvGrpSpPr/>
          <p:nvPr/>
        </p:nvGrpSpPr>
        <p:grpSpPr bwMode="auto">
          <a:xfrm>
            <a:off x="3952638" y="974738"/>
            <a:ext cx="3711564" cy="1738966"/>
            <a:chOff x="0" y="0"/>
            <a:chExt cx="3711564" cy="1738966"/>
          </a:xfrm>
        </p:grpSpPr>
        <p:sp>
          <p:nvSpPr>
            <p:cNvPr id="708376315" name="직사각형 9"/>
            <p:cNvSpPr/>
            <p:nvPr/>
          </p:nvSpPr>
          <p:spPr bwMode="auto">
            <a:xfrm>
              <a:off x="0" y="0"/>
              <a:ext cx="3711564" cy="125721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2115817950" name="직사각형 10"/>
            <p:cNvSpPr/>
            <p:nvPr/>
          </p:nvSpPr>
          <p:spPr bwMode="auto">
            <a:xfrm>
              <a:off x="0" y="72612"/>
              <a:ext cx="3711564" cy="166635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grpSp>
        <p:nvGrpSpPr>
          <p:cNvPr id="1511029686" name="그룹 11"/>
          <p:cNvGrpSpPr/>
          <p:nvPr/>
        </p:nvGrpSpPr>
        <p:grpSpPr bwMode="auto">
          <a:xfrm>
            <a:off x="7960539" y="974739"/>
            <a:ext cx="3711564" cy="1792075"/>
            <a:chOff x="3708399" y="3086149"/>
            <a:chExt cx="8483600" cy="3771848"/>
          </a:xfrm>
        </p:grpSpPr>
        <p:sp>
          <p:nvSpPr>
            <p:cNvPr id="1845749530" name="직사각형 12"/>
            <p:cNvSpPr/>
            <p:nvPr/>
          </p:nvSpPr>
          <p:spPr bwMode="auto">
            <a:xfrm>
              <a:off x="3708399" y="3086149"/>
              <a:ext cx="8483600" cy="26461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124681728" name="직사각형 13"/>
            <p:cNvSpPr/>
            <p:nvPr/>
          </p:nvSpPr>
          <p:spPr bwMode="auto">
            <a:xfrm>
              <a:off x="3708399" y="3350761"/>
              <a:ext cx="8483600" cy="350723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1547099794" name="직사각형 14"/>
          <p:cNvSpPr/>
          <p:nvPr/>
        </p:nvSpPr>
        <p:spPr bwMode="auto">
          <a:xfrm>
            <a:off x="3936999" y="2956768"/>
            <a:ext cx="3711564" cy="3482129"/>
          </a:xfrm>
          <a:prstGeom prst="rect">
            <a:avLst/>
          </a:prstGeom>
          <a:noFill/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/>
          </a:p>
        </p:txBody>
      </p:sp>
      <p:sp>
        <p:nvSpPr>
          <p:cNvPr id="1084450591" name="직사각형 15"/>
          <p:cNvSpPr/>
          <p:nvPr/>
        </p:nvSpPr>
        <p:spPr bwMode="auto">
          <a:xfrm>
            <a:off x="7960539" y="2956768"/>
            <a:ext cx="3711564" cy="3482129"/>
          </a:xfrm>
          <a:prstGeom prst="rect">
            <a:avLst/>
          </a:prstGeom>
          <a:noFill/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/>
          </a:p>
        </p:txBody>
      </p:sp>
      <p:sp>
        <p:nvSpPr>
          <p:cNvPr id="821785549" name="직사각형 16"/>
          <p:cNvSpPr/>
          <p:nvPr/>
        </p:nvSpPr>
        <p:spPr bwMode="auto">
          <a:xfrm>
            <a:off x="4678638" y="1702336"/>
            <a:ext cx="2834719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1800" b="1" i="1" u="none" strike="noStrike" cap="none" spc="0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</a:rPr>
              <a:t>가까운 도서관에서의 </a:t>
            </a:r>
            <a:endParaRPr sz="1800" b="1" i="1" u="none" strike="noStrike" cap="none" spc="0">
              <a:solidFill>
                <a:schemeClr val="accent4">
                  <a:lumMod val="75000"/>
                </a:schemeClr>
              </a:solidFill>
              <a:latin typeface="Arial"/>
              <a:ea typeface="Arial"/>
              <a:cs typeface="Arial"/>
            </a:endParaRPr>
          </a:p>
          <a:p>
            <a:pPr algn="just">
              <a:defRPr/>
            </a:pPr>
            <a:r>
              <a:rPr lang="ko-KR" sz="1800" b="1" i="1" u="none" strike="noStrike" cap="none" spc="0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</a:rPr>
              <a:t>도서 소장 여부 확인</a:t>
            </a:r>
            <a:endParaRPr sz="1800" b="1" i="1">
              <a:solidFill>
                <a:schemeClr val="accent4">
                  <a:lumMod val="75000"/>
                </a:schemeClr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1479089285" name="직사각형 17"/>
          <p:cNvSpPr/>
          <p:nvPr/>
        </p:nvSpPr>
        <p:spPr bwMode="auto">
          <a:xfrm>
            <a:off x="8582060" y="1626219"/>
            <a:ext cx="2834719" cy="508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sz="1800" b="1" i="1" u="none" strike="noStrike" cap="none" spc="0">
                <a:solidFill>
                  <a:schemeClr val="accent4">
                    <a:lumMod val="75000"/>
                  </a:schemeClr>
                </a:solidFill>
                <a:latin typeface="맑은 고딕"/>
                <a:ea typeface="맑은 고딕"/>
                <a:cs typeface="맑은 고딕"/>
              </a:rPr>
              <a:t>도서 추천  알고리즘</a:t>
            </a:r>
            <a:endParaRPr sz="1800" b="1" i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84081517" name="직사각형 18"/>
          <p:cNvSpPr/>
          <p:nvPr/>
        </p:nvSpPr>
        <p:spPr bwMode="auto">
          <a:xfrm>
            <a:off x="4140199" y="3086478"/>
            <a:ext cx="3158501" cy="3091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algn="just">
              <a:defRPr/>
            </a:pPr>
            <a:endParaRPr lang="ko-KR" altLang="en-US" sz="1200" i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algn="just">
              <a:defRPr/>
            </a:pPr>
            <a:endParaRPr lang="ko-KR" altLang="en-US" sz="1200" i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algn="just">
              <a:defRPr/>
            </a:pPr>
            <a:r>
              <a:rPr lang="ko-KR" sz="12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공공 도서관 데이터를 이용하여 </a:t>
            </a:r>
            <a:r>
              <a:rPr lang="ko-KR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소장 도서 </a:t>
            </a:r>
            <a:r>
              <a:rPr lang="ko-KR" sz="12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검색정보를</a:t>
            </a:r>
            <a:r>
              <a:rPr lang="ko-KR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 제공한다 </a:t>
            </a:r>
            <a:endParaRPr lang="ko-KR" sz="1200" b="0" i="1" u="none" strike="noStrike" cap="none" spc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  <a:p>
            <a:pPr algn="just">
              <a:defRPr/>
            </a:pPr>
            <a:endParaRPr lang="ko-KR" sz="1200" b="0" i="1" u="none" strike="noStrike" cap="none" spc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  <a:p>
            <a:pPr marL="217170" indent="-217170" algn="just">
              <a:buAutoNum type="arabicPeriod"/>
              <a:defRPr/>
            </a:pPr>
            <a:r>
              <a:rPr lang="ko-KR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도서관</a:t>
            </a:r>
            <a:r>
              <a:rPr lang="ko-KR" sz="12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 데이터를 통하여 검색 도서를 소장한 도서관의 </a:t>
            </a:r>
            <a:r>
              <a:rPr lang="ko-KR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정보 </a:t>
            </a:r>
            <a:r>
              <a:rPr lang="ko-KR" sz="12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탐색함</a:t>
            </a: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217170" indent="-217170" algn="just">
              <a:buAutoNum type="arabicPeriod"/>
              <a:defRPr/>
            </a:pPr>
            <a:endParaRPr lang="ko-KR" altLang="en-US" sz="1200" i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marL="217170" indent="-217170" algn="just">
              <a:buAutoNum type="arabicPeriod"/>
              <a:defRPr/>
            </a:pPr>
            <a:r>
              <a:rPr lang="ko-KR" sz="1200" b="0" i="1" u="none" strike="noStrike" cap="none" spc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스트림릿을</a:t>
            </a:r>
            <a:r>
              <a:rPr lang="ko-KR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 이용하여 </a:t>
            </a:r>
            <a:r>
              <a:rPr lang="ko-KR" altLang="en-US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해당 도서가 있는 </a:t>
            </a:r>
            <a:r>
              <a:rPr lang="ko-KR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도서관들을 지도</a:t>
            </a:r>
            <a:r>
              <a:rPr lang="ko-KR" altLang="en-US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 표시한다</a:t>
            </a:r>
            <a:endParaRPr lang="ko-KR" altLang="en-US" sz="1200" i="1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217170" indent="-217170" algn="just">
              <a:buAutoNum type="arabicPeriod"/>
              <a:defRPr/>
            </a:pPr>
            <a:endParaRPr lang="ko-KR" altLang="en-US" sz="1200" i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  <a:p>
            <a:pPr marL="217170" indent="-217170" algn="just">
              <a:buAutoNum type="arabicPeriod"/>
              <a:defRPr/>
            </a:pPr>
            <a:r>
              <a:rPr lang="ko-KR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그 중 하나를 선택하면, 해당 도서관에서 소장한 도서들의 상세 정보를 출력함</a:t>
            </a:r>
            <a:endParaRPr lang="ko-KR" altLang="en-US" sz="1200" i="1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217170" indent="-217170" algn="just">
              <a:buAutoNum type="arabicPeriod"/>
              <a:defRPr/>
            </a:pPr>
            <a:endParaRPr lang="ko-KR" altLang="en-US" sz="1200" i="1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 marL="217170" indent="-217170" algn="just">
              <a:buAutoNum type="arabicPeriod"/>
              <a:defRPr/>
            </a:pPr>
            <a:endParaRPr lang="ko-KR" altLang="en-US" sz="1200" i="1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  <a:p>
            <a:pPr>
              <a:defRPr/>
            </a:pPr>
            <a:endParaRPr lang="ko-KR" altLang="en-US"/>
          </a:p>
        </p:txBody>
      </p:sp>
      <p:sp>
        <p:nvSpPr>
          <p:cNvPr id="925243399" name="직사각형 19"/>
          <p:cNvSpPr/>
          <p:nvPr/>
        </p:nvSpPr>
        <p:spPr bwMode="auto">
          <a:xfrm>
            <a:off x="8237071" y="3545797"/>
            <a:ext cx="3187076" cy="2634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en-US" sz="1200" b="0" i="1" u="none" strike="noStrike" cap="none" spc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검색한</a:t>
            </a:r>
            <a:r>
              <a:rPr lang="en-US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sz="1200" b="0" i="1" u="none" strike="noStrike" cap="none" spc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정보를</a:t>
            </a:r>
            <a:r>
              <a:rPr lang="en-US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sz="1200" b="0" i="1" u="none" strike="noStrike" cap="none" spc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이용하여</a:t>
            </a:r>
            <a:r>
              <a:rPr lang="en-US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sz="1200" b="0" i="1" u="none" strike="noStrike" cap="none" spc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추천도서를</a:t>
            </a:r>
            <a:r>
              <a:rPr lang="en-US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sz="1200" b="0" i="1" u="none" strike="noStrike" cap="none" spc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제공한다</a:t>
            </a:r>
            <a:r>
              <a:rPr lang="en-US" sz="1200" i="1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defRPr/>
            </a:pP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17170" indent="-217170" algn="just">
              <a:buAutoNum type="arabicPeriod"/>
              <a:defRPr/>
            </a:pP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  <a:latin typeface="Malgun Gothic"/>
              <a:ea typeface="Malgun Gothic"/>
              <a:cs typeface="맑은 고딕"/>
            </a:endParaRPr>
          </a:p>
          <a:p>
            <a:pPr marL="228600" indent="-228600" algn="just">
              <a:buAutoNum type="arabicPeriod"/>
              <a:defRPr/>
            </a:pPr>
            <a:r>
              <a:rPr lang="ko-KR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  <a:cs typeface="맑은 고딕"/>
              </a:rPr>
              <a:t>도서관 소장 자료목록을 </a:t>
            </a:r>
            <a:r>
              <a:rPr lang="ko-KR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활용하여</a:t>
            </a:r>
            <a:r>
              <a:rPr lang="ko-KR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 가장 </a:t>
            </a:r>
            <a:r>
              <a:rPr lang="ko-KR" sz="1200" b="0" i="1" u="none" strike="noStrike" cap="none" spc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가장</a:t>
            </a:r>
            <a:r>
              <a:rPr lang="ko-KR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 가까운 도서를 추천할 수 있도록 분석모델을 만든다.</a:t>
            </a: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defRPr/>
            </a:pPr>
            <a:endParaRPr lang="en-US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17170" indent="-217170" algn="just">
              <a:buAutoNum type="arabicPeriod"/>
              <a:defRPr/>
            </a:pPr>
            <a:r>
              <a:rPr lang="ko-KR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해당 분석 모델의 결과로 추천도서를 </a:t>
            </a:r>
            <a:r>
              <a:rPr lang="ko-KR" sz="1200" b="0" i="1" u="none" strike="noStrike" cap="none" spc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제공함으로서</a:t>
            </a:r>
            <a:r>
              <a:rPr lang="ko-KR" sz="1200" b="0" i="1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  <a:cs typeface="맑은 고딕"/>
              </a:rPr>
              <a:t> 공공도서관 이용확대를 증진한다.</a:t>
            </a:r>
            <a:endParaRPr lang="ko-KR" sz="12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AA3402-6A94-521F-5781-3C8F02496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200" y="4010508"/>
            <a:ext cx="1031355" cy="1048773"/>
          </a:xfrm>
          <a:prstGeom prst="rect">
            <a:avLst/>
          </a:prstGeom>
        </p:spPr>
      </p:pic>
      <p:pic>
        <p:nvPicPr>
          <p:cNvPr id="3" name="그림 2" descr="그래픽, 스크린샷, 상징, 라인이(가) 표시된 사진&#10;&#10;자동 생성된 설명">
            <a:extLst>
              <a:ext uri="{FF2B5EF4-FFF2-40B4-BE49-F238E27FC236}">
                <a16:creationId xmlns:a16="http://schemas.microsoft.com/office/drawing/2014/main" id="{EF8D2E2C-4DBA-29C7-2C5E-FB0EEAEAC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66" y="2587295"/>
            <a:ext cx="860147" cy="8391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 bwMode="auto">
          <a:xfrm>
            <a:off x="981699" y="474208"/>
            <a:ext cx="11210308" cy="201766"/>
            <a:chOff x="981699" y="474208"/>
            <a:chExt cx="11210308" cy="201766"/>
          </a:xfrm>
        </p:grpSpPr>
        <p:sp>
          <p:nvSpPr>
            <p:cNvPr id="4" name="직사각형 3"/>
            <p:cNvSpPr/>
            <p:nvPr/>
          </p:nvSpPr>
          <p:spPr bwMode="auto">
            <a:xfrm rot="5400000">
              <a:off x="6563993" y="-4952039"/>
              <a:ext cx="45719" cy="11210308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5" name="직사각형 4"/>
            <p:cNvSpPr/>
            <p:nvPr/>
          </p:nvSpPr>
          <p:spPr bwMode="auto">
            <a:xfrm rot="5400000">
              <a:off x="1839133" y="-383226"/>
              <a:ext cx="164738" cy="1879605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6" name="사각형: 둥근 모서리 5"/>
          <p:cNvSpPr/>
          <p:nvPr/>
        </p:nvSpPr>
        <p:spPr bwMode="auto">
          <a:xfrm>
            <a:off x="981697" y="991228"/>
            <a:ext cx="1715678" cy="361046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05. Project Body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992695" y="1278738"/>
            <a:ext cx="3409362" cy="1001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sz="2400" b="1" i="1">
                <a:solidFill>
                  <a:sysClr val="windowText" lastClr="000000"/>
                </a:solidFill>
              </a:rPr>
              <a:t>프로젝트 주요 코드</a:t>
            </a:r>
            <a:endParaRPr lang="ko-KR" altLang="en-US" sz="2400" b="1" i="1">
              <a:solidFill>
                <a:sysClr val="windowText" lastClr="000000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0DCEC5-414D-D8B7-55B5-8313EA75DD4D}"/>
              </a:ext>
            </a:extLst>
          </p:cNvPr>
          <p:cNvGrpSpPr/>
          <p:nvPr/>
        </p:nvGrpSpPr>
        <p:grpSpPr>
          <a:xfrm>
            <a:off x="841593" y="2279947"/>
            <a:ext cx="4702863" cy="4280510"/>
            <a:chOff x="841593" y="2279947"/>
            <a:chExt cx="4702863" cy="4280510"/>
          </a:xfrm>
        </p:grpSpPr>
        <p:grpSp>
          <p:nvGrpSpPr>
            <p:cNvPr id="3" name="그룹 2"/>
            <p:cNvGrpSpPr/>
            <p:nvPr/>
          </p:nvGrpSpPr>
          <p:grpSpPr bwMode="auto">
            <a:xfrm>
              <a:off x="841593" y="2279947"/>
              <a:ext cx="4702863" cy="1001209"/>
              <a:chOff x="3937000" y="974739"/>
              <a:chExt cx="3711564" cy="1001209"/>
            </a:xfrm>
          </p:grpSpPr>
          <p:grpSp>
            <p:nvGrpSpPr>
              <p:cNvPr id="9" name="그룹 8"/>
              <p:cNvGrpSpPr/>
              <p:nvPr/>
            </p:nvGrpSpPr>
            <p:grpSpPr bwMode="auto">
              <a:xfrm>
                <a:off x="3937000" y="974739"/>
                <a:ext cx="3711564" cy="1001209"/>
                <a:chOff x="3708400" y="3086150"/>
                <a:chExt cx="8483600" cy="3771849"/>
              </a:xfrm>
            </p:grpSpPr>
            <p:sp>
              <p:nvSpPr>
                <p:cNvPr id="10" name="직사각형 9"/>
                <p:cNvSpPr/>
                <p:nvPr/>
              </p:nvSpPr>
              <p:spPr bwMode="auto">
                <a:xfrm>
                  <a:off x="3708400" y="3086150"/>
                  <a:ext cx="8483600" cy="264611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  <p:sp>
              <p:nvSpPr>
                <p:cNvPr id="11" name="직사각형 10"/>
                <p:cNvSpPr/>
                <p:nvPr/>
              </p:nvSpPr>
              <p:spPr bwMode="auto">
                <a:xfrm>
                  <a:off x="3708400" y="3350762"/>
                  <a:ext cx="8483600" cy="3507237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</p:grpSp>
          <p:sp>
            <p:nvSpPr>
              <p:cNvPr id="17" name="직사각형 16"/>
              <p:cNvSpPr/>
              <p:nvPr/>
            </p:nvSpPr>
            <p:spPr bwMode="auto">
              <a:xfrm>
                <a:off x="4077776" y="1244889"/>
                <a:ext cx="3430011" cy="5086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just">
                  <a:defRPr/>
                </a:pPr>
                <a:r>
                  <a:rPr lang="ko-KR" altLang="en-US" b="1" i="1">
                    <a:solidFill>
                      <a:schemeClr val="accent4">
                        <a:lumMod val="75000"/>
                      </a:schemeClr>
                    </a:solidFill>
                  </a:rPr>
                  <a:t>도서 추천 알고리즘​</a:t>
                </a:r>
                <a:endParaRPr lang="ko-KR" altLang="en-US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 bwMode="auto">
            <a:xfrm>
              <a:off x="841593" y="3351298"/>
              <a:ext cx="4702863" cy="3209159"/>
              <a:chOff x="3937000" y="2956769"/>
              <a:chExt cx="3711564" cy="3482130"/>
            </a:xfrm>
          </p:grpSpPr>
          <p:sp>
            <p:nvSpPr>
              <p:cNvPr id="15" name="직사각형 14"/>
              <p:cNvSpPr/>
              <p:nvPr/>
            </p:nvSpPr>
            <p:spPr bwMode="auto">
              <a:xfrm>
                <a:off x="3937000" y="2956769"/>
                <a:ext cx="3711564" cy="3482130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/>
              </a:p>
            </p:txBody>
          </p:sp>
          <p:sp>
            <p:nvSpPr>
              <p:cNvPr id="19" name="직사각형 18"/>
              <p:cNvSpPr/>
              <p:nvPr/>
            </p:nvSpPr>
            <p:spPr bwMode="auto">
              <a:xfrm>
                <a:off x="3937001" y="3319959"/>
                <a:ext cx="3711562" cy="3113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171450" indent="-171450" algn="just">
                  <a:buFont typeface="Arial"/>
                  <a:buChar char="•"/>
                  <a:defRPr/>
                </a:pPr>
                <a:r>
                  <a:rPr lang="en-US" altLang="ko-KR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20번째 </a:t>
                </a:r>
                <a:r>
                  <a:rPr lang="en-US" altLang="ko-KR" sz="1200" i="1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칼럼</a:t>
                </a:r>
                <a:r>
                  <a:rPr lang="en-US" altLang="ko-KR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1200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Arial"/>
                  </a:rPr>
                  <a:t> </a:t>
                </a:r>
                <a:r>
                  <a:rPr 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ISBN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부가번호</a:t>
                </a:r>
                <a:r>
                  <a:rPr lang="en-US" sz="1200">
                    <a:solidFill>
                      <a:srgbClr val="CCCCCC"/>
                    </a:solidFill>
                    <a:ea typeface="+mn-lt"/>
                    <a:cs typeface="+mn-lt"/>
                  </a:rPr>
                  <a:t>[</a:t>
                </a:r>
                <a:r>
                  <a:rPr lang="en-US" sz="1200" err="1">
                    <a:solidFill>
                      <a:srgbClr val="9CDCFE"/>
                    </a:solidFill>
                    <a:ea typeface="+mn-lt"/>
                    <a:cs typeface="+mn-lt"/>
                  </a:rPr>
                  <a:t>book_idx</a:t>
                </a:r>
                <a:r>
                  <a:rPr lang="en-US" sz="1200">
                    <a:solidFill>
                      <a:srgbClr val="CCCCCC"/>
                    </a:solidFill>
                    <a:ea typeface="+mn-lt"/>
                    <a:cs typeface="+mn-lt"/>
                  </a:rPr>
                  <a:t>]</a:t>
                </a:r>
                <a:r>
                  <a:rPr lang="en-US" sz="1200">
                    <a:solidFill>
                      <a:schemeClr val="tx1">
                        <a:lumMod val="49000"/>
                        <a:lumOff val="51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ko-KR" altLang="en-US" sz="1200">
                    <a:solidFill>
                      <a:schemeClr val="tx1">
                        <a:lumMod val="49000"/>
                        <a:lumOff val="51000"/>
                      </a:schemeClr>
                    </a:solidFill>
                    <a:ea typeface="+mn-lt"/>
                    <a:cs typeface="+mn-lt"/>
                  </a:rPr>
                  <a:t>이용</a:t>
                </a:r>
                <a:r>
                  <a:rPr lang="en-US" altLang="ko-KR" sz="1200">
                    <a:solidFill>
                      <a:schemeClr val="tx1">
                        <a:lumMod val="49000"/>
                        <a:lumOff val="51000"/>
                      </a:schemeClr>
                    </a:solidFill>
                    <a:ea typeface="+mn-lt"/>
                    <a:cs typeface="+mn-lt"/>
                  </a:rPr>
                  <a:t> </a:t>
                </a:r>
                <a:endParaRPr lang="ko-KR" altLang="en-US" sz="1200">
                  <a:solidFill>
                    <a:schemeClr val="tx1">
                      <a:lumMod val="49000"/>
                      <a:lumOff val="51000"/>
                    </a:schemeClr>
                  </a:solidFill>
                  <a:ea typeface="맑은 고딕"/>
                </a:endParaRPr>
              </a:p>
              <a:p>
                <a:pPr marL="171450" indent="-171450" algn="just">
                  <a:buChar char="-"/>
                  <a:defRPr/>
                </a:pPr>
                <a:endParaRPr 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>
                  <a:buFont typeface="Arial"/>
                  <a:buChar char="•"/>
                  <a:defRPr/>
                </a:pP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 ISBN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부가번호에는 해당 도서에 대한 다양한 정보들이 담겨있      다. </a:t>
                </a:r>
                <a:endParaRPr 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>
                  <a:buFont typeface="Arial"/>
                  <a:buChar char="•"/>
                  <a:defRPr/>
                </a:pP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 예를 들어 첫 번째 숫자는 독자대상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기호로 </a:t>
                </a: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0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교양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1실용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2여성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            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4청소년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5학습참고서(중고교용) 6학습참고서(초등용)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7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아동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9전문 이라는 걸 뜻한다.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</a:t>
                </a:r>
                <a:endParaRPr lang="ko-KR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/>
                </a:endParaRPr>
              </a:p>
              <a:p>
                <a:pPr algn="just">
                  <a:buFont typeface="Arial"/>
                  <a:buChar char="•"/>
                  <a:defRPr/>
                </a:pPr>
                <a:endPara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/>
                </a:endParaRPr>
              </a:p>
              <a:p>
                <a:pPr algn="just">
                  <a:buFont typeface="Arial"/>
                  <a:buChar char="•"/>
                  <a:defRPr/>
                </a:pP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 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차원 축소된 데이터를 기반으로 </a:t>
                </a:r>
                <a:r>
                  <a:rPr lang="ko-KR" sz="12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/>
                    <a:ea typeface="맑은 고딕"/>
                  </a:rPr>
                  <a:t>NearestNeighbors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모델을 적용해 입력된 도서와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유사 도서를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n-lt"/>
                    <a:cs typeface="+mn-lt"/>
                  </a:rPr>
                  <a:t>탐색</a:t>
                </a:r>
                <a:endPara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/>
                </a:endParaRPr>
              </a:p>
              <a:p>
                <a:pPr algn="just">
                  <a:buFont typeface="Arial"/>
                  <a:buChar char="•"/>
                  <a:defRPr/>
                </a:pPr>
                <a:endPara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endParaRPr>
              </a:p>
              <a:p>
                <a:pPr marL="171450" indent="-171450" algn="just">
                  <a:buFont typeface="Arial"/>
                  <a:buChar char="•"/>
                  <a:defRPr/>
                </a:pP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rPr>
                  <a:t>유사도서는 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rPr>
                  <a:t>코사인 거리를 통해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rPr>
                  <a:t>계산하고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rPr>
                  <a:t>,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rPr>
                  <a:t> </a:t>
                </a:r>
                <a:r>
                  <a:rPr 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rPr>
                  <a:t>가장 유사한 5권을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/>
                    <a:ea typeface="Malgun Gothic"/>
                  </a:rPr>
                  <a:t>추천하였다.</a:t>
                </a:r>
                <a:endParaRPr 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/>
                  <a:ea typeface="Malgun Gothic"/>
                </a:endParaRPr>
              </a:p>
              <a:p>
                <a:pPr algn="just">
                  <a:buFont typeface="Arial"/>
                  <a:buChar char="•"/>
                  <a:defRPr/>
                </a:pPr>
                <a:endPara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/>
                </a:endParaRPr>
              </a:p>
              <a:p>
                <a:pPr algn="just">
                  <a:buFont typeface="Arial"/>
                  <a:buChar char="•"/>
                  <a:defRPr/>
                </a:pPr>
                <a:endPara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/>
                </a:endParaRPr>
              </a:p>
            </p:txBody>
          </p:sp>
        </p:grpSp>
      </p:grpSp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984B718-1169-9480-FB8B-787E7485B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63" t="6091" r="8592" b="21799"/>
          <a:stretch/>
        </p:blipFill>
        <p:spPr>
          <a:xfrm>
            <a:off x="6507831" y="795535"/>
            <a:ext cx="5182978" cy="578553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DF67C-8FF9-0B86-E0AF-F7205B77F9EA}"/>
              </a:ext>
            </a:extLst>
          </p:cNvPr>
          <p:cNvSpPr/>
          <p:nvPr/>
        </p:nvSpPr>
        <p:spPr bwMode="auto">
          <a:xfrm>
            <a:off x="6508967" y="798598"/>
            <a:ext cx="5181158" cy="5780909"/>
          </a:xfrm>
          <a:prstGeom prst="rect">
            <a:avLst/>
          </a:prstGeom>
          <a:noFill/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 bwMode="auto">
          <a:xfrm>
            <a:off x="981699" y="474208"/>
            <a:ext cx="11210308" cy="201766"/>
            <a:chOff x="981699" y="474208"/>
            <a:chExt cx="11210308" cy="201766"/>
          </a:xfrm>
        </p:grpSpPr>
        <p:sp>
          <p:nvSpPr>
            <p:cNvPr id="4" name="직사각형 3"/>
            <p:cNvSpPr/>
            <p:nvPr/>
          </p:nvSpPr>
          <p:spPr bwMode="auto">
            <a:xfrm rot="5400000">
              <a:off x="6563993" y="-4952039"/>
              <a:ext cx="45719" cy="11210308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5" name="직사각형 4"/>
            <p:cNvSpPr/>
            <p:nvPr/>
          </p:nvSpPr>
          <p:spPr bwMode="auto">
            <a:xfrm rot="5400000">
              <a:off x="1839133" y="-383226"/>
              <a:ext cx="164738" cy="1879605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6" name="사각형: 둥근 모서리 5"/>
          <p:cNvSpPr/>
          <p:nvPr/>
        </p:nvSpPr>
        <p:spPr bwMode="auto">
          <a:xfrm>
            <a:off x="981697" y="991228"/>
            <a:ext cx="1715678" cy="361046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05. Project Body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992695" y="1278738"/>
            <a:ext cx="3409362" cy="1001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defRPr/>
            </a:pPr>
            <a:r>
              <a:rPr lang="ko-KR" sz="2400" b="1" i="1">
                <a:solidFill>
                  <a:sysClr val="windowText" lastClr="000000"/>
                </a:solidFill>
              </a:rPr>
              <a:t>프로젝트 소개</a:t>
            </a:r>
            <a:endParaRPr lang="ko-KR" altLang="en-US" sz="2400" b="1" i="1">
              <a:solidFill>
                <a:sysClr val="windowText" lastClr="000000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 bwMode="auto">
          <a:xfrm>
            <a:off x="841593" y="2198303"/>
            <a:ext cx="4600810" cy="4566486"/>
            <a:chOff x="841594" y="2279948"/>
            <a:chExt cx="3711564" cy="2422684"/>
          </a:xfrm>
        </p:grpSpPr>
        <p:grpSp>
          <p:nvGrpSpPr>
            <p:cNvPr id="3" name="그룹 2"/>
            <p:cNvGrpSpPr/>
            <p:nvPr/>
          </p:nvGrpSpPr>
          <p:grpSpPr bwMode="auto">
            <a:xfrm>
              <a:off x="841594" y="2279948"/>
              <a:ext cx="3711564" cy="410716"/>
              <a:chOff x="3937000" y="974740"/>
              <a:chExt cx="3711564" cy="410716"/>
            </a:xfrm>
          </p:grpSpPr>
          <p:grpSp>
            <p:nvGrpSpPr>
              <p:cNvPr id="9" name="그룹 8"/>
              <p:cNvGrpSpPr/>
              <p:nvPr/>
            </p:nvGrpSpPr>
            <p:grpSpPr bwMode="auto">
              <a:xfrm>
                <a:off x="3937000" y="974740"/>
                <a:ext cx="3711564" cy="410716"/>
                <a:chOff x="3708402" y="3086150"/>
                <a:chExt cx="8483601" cy="1547287"/>
              </a:xfrm>
            </p:grpSpPr>
            <p:sp>
              <p:nvSpPr>
                <p:cNvPr id="10" name="직사각형 9"/>
                <p:cNvSpPr/>
                <p:nvPr/>
              </p:nvSpPr>
              <p:spPr bwMode="auto">
                <a:xfrm>
                  <a:off x="3708402" y="3086150"/>
                  <a:ext cx="8483601" cy="264612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  <p:sp>
              <p:nvSpPr>
                <p:cNvPr id="11" name="직사각형 10"/>
                <p:cNvSpPr/>
                <p:nvPr/>
              </p:nvSpPr>
              <p:spPr bwMode="auto">
                <a:xfrm>
                  <a:off x="3985457" y="3458013"/>
                  <a:ext cx="7969065" cy="1175424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/>
                </a:p>
              </p:txBody>
            </p:sp>
          </p:grpSp>
          <p:sp>
            <p:nvSpPr>
              <p:cNvPr id="17" name="직사각형 16"/>
              <p:cNvSpPr/>
              <p:nvPr/>
            </p:nvSpPr>
            <p:spPr bwMode="auto">
              <a:xfrm>
                <a:off x="4268252" y="1081813"/>
                <a:ext cx="3239535" cy="2068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just">
                  <a:defRPr/>
                </a:pPr>
                <a:endParaRPr lang="ko-KR" altLang="en-US" b="1" i="1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 bwMode="auto">
            <a:xfrm>
              <a:off x="841594" y="2858808"/>
              <a:ext cx="3711564" cy="1843824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8A4B7B-0A62-9E0D-68AC-E04BC88157C3}"/>
              </a:ext>
            </a:extLst>
          </p:cNvPr>
          <p:cNvSpPr/>
          <p:nvPr/>
        </p:nvSpPr>
        <p:spPr bwMode="auto">
          <a:xfrm>
            <a:off x="6508967" y="798598"/>
            <a:ext cx="5181158" cy="5780909"/>
          </a:xfrm>
          <a:prstGeom prst="rect">
            <a:avLst/>
          </a:prstGeom>
          <a:noFill/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/>
          </a:p>
        </p:txBody>
      </p:sp>
      <p:pic>
        <p:nvPicPr>
          <p:cNvPr id="26" name="그림 25" descr="텍스트, 스크린샷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35655FD9-EBFD-D690-668F-93F042CAA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42" y="802114"/>
            <a:ext cx="5178153" cy="57748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3209C-354E-59F0-4A23-DD2CD13C64EF}"/>
              </a:ext>
            </a:extLst>
          </p:cNvPr>
          <p:cNvSpPr txBox="1"/>
          <p:nvPr/>
        </p:nvSpPr>
        <p:spPr>
          <a:xfrm>
            <a:off x="996043" y="24904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i="1">
                <a:solidFill>
                  <a:srgbClr val="0B76A0"/>
                </a:solidFill>
                <a:ea typeface="맑은 고딕"/>
              </a:rPr>
              <a:t>구현 모습</a:t>
            </a:r>
            <a:r>
              <a:rPr lang="ko-KR">
                <a:ea typeface="맑은 고딕"/>
              </a:rPr>
              <a:t>​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E5483E-FB9F-4920-FB93-D23C3F42748D}"/>
              </a:ext>
            </a:extLst>
          </p:cNvPr>
          <p:cNvSpPr txBox="1"/>
          <p:nvPr/>
        </p:nvSpPr>
        <p:spPr>
          <a:xfrm>
            <a:off x="845278" y="2973677"/>
            <a:ext cx="460059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endParaRPr lang="en-US" altLang="ko-KR" sz="1200">
              <a:solidFill>
                <a:srgbClr val="7F7F7F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sz="1200">
                <a:solidFill>
                  <a:srgbClr val="7F7F7F"/>
                </a:solidFill>
              </a:rPr>
              <a:t>Intro </a:t>
            </a:r>
            <a:r>
              <a:rPr lang="en-US" altLang="ko-KR" sz="1200" err="1">
                <a:solidFill>
                  <a:srgbClr val="7F7F7F"/>
                </a:solidFill>
              </a:rPr>
              <a:t>생성</a:t>
            </a:r>
            <a:r>
              <a:rPr lang="en-US" altLang="ko-KR" sz="1200">
                <a:solidFill>
                  <a:srgbClr val="7F7F7F"/>
                </a:solidFill>
              </a:rPr>
              <a:t>. "</a:t>
            </a:r>
            <a:r>
              <a:rPr lang="en-US" altLang="ko-KR" sz="1200" err="1">
                <a:solidFill>
                  <a:srgbClr val="7F7F7F"/>
                </a:solidFill>
              </a:rPr>
              <a:t>책을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찾아서"라는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button을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클릭하면</a:t>
            </a:r>
            <a:r>
              <a:rPr lang="en-US" altLang="ko-KR" sz="1200">
                <a:solidFill>
                  <a:srgbClr val="7F7F7F"/>
                </a:solidFill>
              </a:rPr>
              <a:t>,  </a:t>
            </a:r>
            <a:r>
              <a:rPr lang="en-US" altLang="ko-KR" sz="1200" err="1">
                <a:solidFill>
                  <a:srgbClr val="7F7F7F"/>
                </a:solidFill>
              </a:rPr>
              <a:t>도서를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검색할</a:t>
            </a:r>
            <a:r>
              <a:rPr lang="en-US" altLang="ko-KR" sz="1200">
                <a:solidFill>
                  <a:srgbClr val="7F7F7F"/>
                </a:solidFill>
              </a:rPr>
              <a:t> 수 </a:t>
            </a:r>
            <a:r>
              <a:rPr lang="en-US" altLang="ko-KR" sz="1200" err="1">
                <a:solidFill>
                  <a:srgbClr val="7F7F7F"/>
                </a:solidFill>
              </a:rPr>
              <a:t>있는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페이지로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이동된다</a:t>
            </a:r>
            <a:r>
              <a:rPr lang="en-US" altLang="ko-KR" sz="1200">
                <a:solidFill>
                  <a:srgbClr val="7F7F7F"/>
                </a:solidFill>
              </a:rPr>
              <a:t>. </a:t>
            </a:r>
            <a:endParaRPr lang="en-US"/>
          </a:p>
          <a:p>
            <a:pPr marL="285750" indent="-285750">
              <a:buFont typeface="Calibri"/>
              <a:buChar char="-"/>
            </a:pPr>
            <a:endParaRPr lang="en-US" altLang="ko-KR" sz="1200">
              <a:solidFill>
                <a:srgbClr val="7F7F7F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sz="1200" err="1">
                <a:solidFill>
                  <a:srgbClr val="7F7F7F"/>
                </a:solidFill>
              </a:rPr>
              <a:t>지역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선택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기능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추가</a:t>
            </a:r>
            <a:endParaRPr lang="en-US" altLang="ko-KR" sz="1200">
              <a:solidFill>
                <a:srgbClr val="7F7F7F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sz="1200" err="1">
                <a:solidFill>
                  <a:srgbClr val="7F7F7F"/>
                </a:solidFill>
              </a:rPr>
              <a:t>지역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선택</a:t>
            </a:r>
            <a:r>
              <a:rPr lang="en-US" altLang="ko-KR" sz="1200">
                <a:solidFill>
                  <a:srgbClr val="7F7F7F"/>
                </a:solidFill>
              </a:rPr>
              <a:t> 후 </a:t>
            </a:r>
            <a:r>
              <a:rPr lang="en-US" altLang="ko-KR" sz="1200" err="1">
                <a:solidFill>
                  <a:srgbClr val="7F7F7F"/>
                </a:solidFill>
              </a:rPr>
              <a:t>도서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제목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검색</a:t>
            </a:r>
            <a:r>
              <a:rPr lang="en-US" altLang="ko-KR" sz="1200">
                <a:solidFill>
                  <a:srgbClr val="7F7F7F"/>
                </a:solidFill>
              </a:rPr>
              <a:t> 시, </a:t>
            </a:r>
            <a:r>
              <a:rPr lang="en-US" altLang="ko-KR" sz="1200" err="1">
                <a:solidFill>
                  <a:srgbClr val="7F7F7F"/>
                </a:solidFill>
              </a:rPr>
              <a:t>해당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지역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내에서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자료를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검색하여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준다</a:t>
            </a:r>
            <a:r>
              <a:rPr lang="en-US" altLang="ko-KR" sz="1200">
                <a:solidFill>
                  <a:srgbClr val="7F7F7F"/>
                </a:solidFill>
              </a:rPr>
              <a:t>. </a:t>
            </a:r>
          </a:p>
          <a:p>
            <a:pPr marL="285750" indent="-285750">
              <a:buFont typeface="Calibri"/>
              <a:buChar char="-"/>
            </a:pPr>
            <a:endParaRPr lang="en-US" altLang="ko-KR" sz="1200">
              <a:solidFill>
                <a:srgbClr val="7F7F7F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sz="1200">
                <a:solidFill>
                  <a:srgbClr val="7F7F7F"/>
                </a:solidFill>
              </a:rPr>
              <a:t>책 </a:t>
            </a:r>
            <a:r>
              <a:rPr lang="en-US" altLang="ko-KR" sz="1200" err="1">
                <a:solidFill>
                  <a:srgbClr val="7F7F7F"/>
                </a:solidFill>
              </a:rPr>
              <a:t>제목을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검색하면</a:t>
            </a:r>
            <a:r>
              <a:rPr lang="en-US" altLang="ko-KR" sz="1200">
                <a:solidFill>
                  <a:srgbClr val="7F7F7F"/>
                </a:solidFill>
              </a:rPr>
              <a:t>, </a:t>
            </a:r>
            <a:r>
              <a:rPr lang="en-US" altLang="ko-KR" sz="1200" err="1">
                <a:solidFill>
                  <a:srgbClr val="7F7F7F"/>
                </a:solidFill>
              </a:rPr>
              <a:t>검색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내용과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완벽하게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동일한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제목의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도서뿐만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아니라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유사한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도서까지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포함하여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소장하고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있는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도서관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위치들을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지도에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마커로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표현해준다</a:t>
            </a:r>
            <a:r>
              <a:rPr lang="en-US" altLang="ko-KR" sz="1200">
                <a:solidFill>
                  <a:srgbClr val="7F7F7F"/>
                </a:solidFill>
              </a:rPr>
              <a:t>. </a:t>
            </a:r>
            <a:r>
              <a:rPr lang="en-US" altLang="ko-KR" sz="1200" err="1">
                <a:solidFill>
                  <a:srgbClr val="7F7F7F"/>
                </a:solidFill>
              </a:rPr>
              <a:t>마커는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도서관의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정보도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포함한다</a:t>
            </a:r>
            <a:r>
              <a:rPr lang="en-US" altLang="ko-KR" sz="1200">
                <a:solidFill>
                  <a:srgbClr val="7F7F7F"/>
                </a:solidFill>
              </a:rPr>
              <a:t>. </a:t>
            </a:r>
          </a:p>
          <a:p>
            <a:pPr marL="285750" indent="-285750">
              <a:buFont typeface="Calibri"/>
              <a:buChar char="-"/>
            </a:pPr>
            <a:endParaRPr lang="en-US" altLang="ko-KR" sz="1200">
              <a:solidFill>
                <a:srgbClr val="7F7F7F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sz="1200" err="1">
                <a:solidFill>
                  <a:srgbClr val="7F7F7F"/>
                </a:solidFill>
              </a:rPr>
              <a:t>자료를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소장하고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있는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도서관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목록을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만들어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도서관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선택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가능</a:t>
            </a:r>
            <a:r>
              <a:rPr lang="en-US" altLang="ko-KR" sz="1200">
                <a:solidFill>
                  <a:srgbClr val="7F7F7F"/>
                </a:solidFill>
              </a:rPr>
              <a:t>.</a:t>
            </a:r>
          </a:p>
          <a:p>
            <a:pPr marL="285750" indent="-285750">
              <a:buFont typeface="Calibri"/>
              <a:buChar char="-"/>
            </a:pPr>
            <a:r>
              <a:rPr lang="en-US" altLang="ko-KR" sz="1200" err="1">
                <a:solidFill>
                  <a:srgbClr val="7F7F7F"/>
                </a:solidFill>
              </a:rPr>
              <a:t>선택</a:t>
            </a:r>
            <a:r>
              <a:rPr lang="en-US" altLang="ko-KR" sz="1200">
                <a:solidFill>
                  <a:srgbClr val="7F7F7F"/>
                </a:solidFill>
              </a:rPr>
              <a:t> 시 </a:t>
            </a:r>
            <a:r>
              <a:rPr lang="en-US" altLang="ko-KR" sz="1200" err="1">
                <a:solidFill>
                  <a:srgbClr val="7F7F7F"/>
                </a:solidFill>
              </a:rPr>
              <a:t>해당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도서관이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소장하고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있는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도서에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대한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자세한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내용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표시</a:t>
            </a:r>
            <a:r>
              <a:rPr lang="en-US" altLang="ko-KR" sz="1200">
                <a:solidFill>
                  <a:srgbClr val="7F7F7F"/>
                </a:solidFill>
              </a:rPr>
              <a:t>(</a:t>
            </a:r>
            <a:r>
              <a:rPr lang="en-US" altLang="ko-KR" sz="1200" err="1">
                <a:solidFill>
                  <a:srgbClr val="7F7F7F"/>
                </a:solidFill>
              </a:rPr>
              <a:t>상세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제목</a:t>
            </a:r>
            <a:r>
              <a:rPr lang="en-US" altLang="ko-KR" sz="1200">
                <a:solidFill>
                  <a:srgbClr val="7F7F7F"/>
                </a:solidFill>
              </a:rPr>
              <a:t>, </a:t>
            </a:r>
            <a:r>
              <a:rPr lang="en-US" altLang="ko-KR" sz="1200" err="1">
                <a:solidFill>
                  <a:srgbClr val="7F7F7F"/>
                </a:solidFill>
              </a:rPr>
              <a:t>작가</a:t>
            </a:r>
            <a:r>
              <a:rPr lang="en-US" altLang="ko-KR" sz="1200">
                <a:solidFill>
                  <a:srgbClr val="7F7F7F"/>
                </a:solidFill>
              </a:rPr>
              <a:t>, </a:t>
            </a:r>
            <a:r>
              <a:rPr lang="en-US" altLang="ko-KR" sz="1200" err="1">
                <a:solidFill>
                  <a:srgbClr val="7F7F7F"/>
                </a:solidFill>
              </a:rPr>
              <a:t>년도</a:t>
            </a:r>
            <a:r>
              <a:rPr lang="en-US" altLang="ko-KR" sz="1200">
                <a:solidFill>
                  <a:srgbClr val="7F7F7F"/>
                </a:solidFill>
              </a:rPr>
              <a:t> 등)</a:t>
            </a:r>
          </a:p>
          <a:p>
            <a:pPr marL="285750" indent="-285750">
              <a:buFont typeface="Calibri"/>
              <a:buChar char="-"/>
            </a:pPr>
            <a:endParaRPr lang="en-US" altLang="ko-KR" sz="1200">
              <a:solidFill>
                <a:srgbClr val="7F7F7F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sz="1200" err="1">
                <a:solidFill>
                  <a:srgbClr val="7F7F7F"/>
                </a:solidFill>
              </a:rPr>
              <a:t>자동으로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검색한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도서와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유사한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추천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도서</a:t>
            </a:r>
            <a:r>
              <a:rPr lang="en-US" altLang="ko-KR" sz="1200">
                <a:solidFill>
                  <a:srgbClr val="7F7F7F"/>
                </a:solidFill>
              </a:rPr>
              <a:t> </a:t>
            </a:r>
            <a:r>
              <a:rPr lang="en-US" altLang="ko-KR" sz="1200" err="1">
                <a:solidFill>
                  <a:srgbClr val="7F7F7F"/>
                </a:solidFill>
              </a:rPr>
              <a:t>목록</a:t>
            </a:r>
            <a:r>
              <a:rPr lang="en-US" altLang="ko-KR" sz="1200">
                <a:solidFill>
                  <a:srgbClr val="7F7F7F"/>
                </a:solidFill>
              </a:rPr>
              <a:t>(5권)이 </a:t>
            </a:r>
            <a:r>
              <a:rPr lang="en-US" altLang="ko-KR" sz="1200" err="1">
                <a:solidFill>
                  <a:srgbClr val="7F7F7F"/>
                </a:solidFill>
              </a:rPr>
              <a:t>출력된다</a:t>
            </a:r>
            <a:r>
              <a:rPr lang="en-US" altLang="ko-KR" sz="1200">
                <a:solidFill>
                  <a:srgbClr val="7F7F7F"/>
                </a:solidFill>
              </a:rPr>
              <a:t>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 bwMode="auto">
          <a:xfrm>
            <a:off x="2484232" y="218496"/>
            <a:ext cx="1715678" cy="361046"/>
          </a:xfrm>
          <a:prstGeom prst="roundRect">
            <a:avLst>
              <a:gd name="adj" fmla="val 50000"/>
            </a:avLst>
          </a:prstGeom>
          <a:noFill/>
          <a:ln>
            <a:solidFill>
              <a:srgbClr val="1187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200" b="1">
                <a:solidFill>
                  <a:srgbClr val="1187CF"/>
                </a:solidFill>
              </a:rPr>
              <a:t>05. Project Body</a:t>
            </a:r>
            <a:endParaRPr lang="ko-KR" sz="1200" b="1">
              <a:solidFill>
                <a:srgbClr val="1187CF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7185287" y="1869020"/>
            <a:ext cx="3420094" cy="53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ko-KR" sz="2000" b="1" i="1">
                <a:solidFill>
                  <a:sysClr val="windowText" lastClr="000000"/>
                </a:solidFill>
              </a:rPr>
              <a:t>프로젝트 내용</a:t>
            </a:r>
            <a:endParaRPr sz="1200"/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 bwMode="auto">
          <a:xfrm>
            <a:off x="6981372" y="-421809"/>
            <a:ext cx="30334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BD367AD-A092-4B75-286B-5F23C5AB5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732" y="2786196"/>
            <a:ext cx="4612114" cy="3689663"/>
          </a:xfrm>
          <a:prstGeom prst="rect">
            <a:avLst/>
          </a:prstGeom>
        </p:spPr>
      </p:pic>
      <p:pic>
        <p:nvPicPr>
          <p:cNvPr id="20" name="그림 1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9CA3CC4-07B1-072C-CF6F-735C52072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00" y="863421"/>
            <a:ext cx="5318840" cy="5614115"/>
          </a:xfrm>
          <a:prstGeom prst="rect">
            <a:avLst/>
          </a:prstGeom>
        </p:spPr>
      </p:pic>
      <p:pic>
        <p:nvPicPr>
          <p:cNvPr id="22" name="그림 21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B7C785AF-F5DE-D561-3916-44FF52A57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1471" y="1618781"/>
            <a:ext cx="4097226" cy="3008693"/>
          </a:xfrm>
          <a:prstGeom prst="rect">
            <a:avLst/>
          </a:prstGeom>
          <a:effectLst/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6E6913-84DD-9330-40B7-6D4D37839224}"/>
              </a:ext>
            </a:extLst>
          </p:cNvPr>
          <p:cNvGrpSpPr/>
          <p:nvPr/>
        </p:nvGrpSpPr>
        <p:grpSpPr bwMode="auto">
          <a:xfrm>
            <a:off x="487703" y="484759"/>
            <a:ext cx="11210607" cy="202248"/>
            <a:chOff x="981393" y="474027"/>
            <a:chExt cx="11210607" cy="2022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02F597E-8841-1094-D5D9-72A0B56CBC8E}"/>
                </a:ext>
              </a:extLst>
            </p:cNvPr>
            <p:cNvSpPr/>
            <p:nvPr/>
          </p:nvSpPr>
          <p:spPr bwMode="auto">
            <a:xfrm rot="5400000">
              <a:off x="6563995" y="-4951730"/>
              <a:ext cx="45720" cy="11210290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6E2856-0ABB-7E97-7AA2-29CAD145FBA7}"/>
                </a:ext>
              </a:extLst>
            </p:cNvPr>
            <p:cNvSpPr/>
            <p:nvPr/>
          </p:nvSpPr>
          <p:spPr bwMode="auto">
            <a:xfrm rot="5400000">
              <a:off x="1838960" y="-383540"/>
              <a:ext cx="164465" cy="1879600"/>
            </a:xfrm>
            <a:prstGeom prst="rect">
              <a:avLst/>
            </a:prstGeom>
            <a:solidFill>
              <a:srgbClr val="118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Arial"/>
        <a:cs typeface="Arial"/>
      </a:majorFont>
      <a:minorFont>
        <a:latin typeface="맑은 고딕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맑은 고딕"/>
        <a:ea typeface="Arial"/>
        <a:cs typeface="Arial"/>
      </a:majorFont>
      <a:minorFont>
        <a:latin typeface="맑은 고딕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와이드스크린</PresentationFormat>
  <Slides>14</Slides>
  <Notes>14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재환 조</dc:creator>
  <cp:keywords/>
  <dc:description/>
  <cp:revision>3</cp:revision>
  <dcterms:created xsi:type="dcterms:W3CDTF">2024-10-07T04:49:29Z</dcterms:created>
  <dcterms:modified xsi:type="dcterms:W3CDTF">2024-10-27T13:15:19Z</dcterms:modified>
  <cp:category/>
  <dc:identifier/>
  <cp:contentStatus/>
  <dc:language/>
</cp:coreProperties>
</file>